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4" r:id="rId2"/>
    <p:sldId id="257" r:id="rId3"/>
    <p:sldId id="258" r:id="rId4"/>
    <p:sldId id="379" r:id="rId5"/>
    <p:sldId id="381" r:id="rId6"/>
    <p:sldId id="382" r:id="rId7"/>
    <p:sldId id="380" r:id="rId8"/>
    <p:sldId id="340" r:id="rId9"/>
    <p:sldId id="344" r:id="rId10"/>
    <p:sldId id="345" r:id="rId11"/>
    <p:sldId id="342" r:id="rId12"/>
    <p:sldId id="346" r:id="rId13"/>
    <p:sldId id="347" r:id="rId14"/>
    <p:sldId id="348" r:id="rId15"/>
    <p:sldId id="281" r:id="rId16"/>
    <p:sldId id="383" r:id="rId17"/>
    <p:sldId id="392" r:id="rId18"/>
    <p:sldId id="384" r:id="rId19"/>
    <p:sldId id="389" r:id="rId20"/>
    <p:sldId id="385" r:id="rId21"/>
    <p:sldId id="386" r:id="rId22"/>
    <p:sldId id="387" r:id="rId23"/>
    <p:sldId id="390" r:id="rId24"/>
    <p:sldId id="391" r:id="rId25"/>
    <p:sldId id="388" r:id="rId26"/>
    <p:sldId id="282" r:id="rId27"/>
    <p:sldId id="343" r:id="rId28"/>
    <p:sldId id="354" r:id="rId29"/>
    <p:sldId id="355" r:id="rId30"/>
    <p:sldId id="356" r:id="rId31"/>
    <p:sldId id="341" r:id="rId32"/>
    <p:sldId id="357" r:id="rId33"/>
    <p:sldId id="358" r:id="rId34"/>
    <p:sldId id="359" r:id="rId35"/>
    <p:sldId id="360" r:id="rId36"/>
    <p:sldId id="361" r:id="rId37"/>
    <p:sldId id="362" r:id="rId38"/>
    <p:sldId id="349" r:id="rId39"/>
    <p:sldId id="363" r:id="rId40"/>
    <p:sldId id="364" r:id="rId41"/>
    <p:sldId id="365" r:id="rId42"/>
    <p:sldId id="366" r:id="rId43"/>
    <p:sldId id="395" r:id="rId44"/>
    <p:sldId id="396" r:id="rId45"/>
    <p:sldId id="367" r:id="rId46"/>
    <p:sldId id="393" r:id="rId47"/>
    <p:sldId id="394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29" r:id="rId60"/>
    <p:sldId id="295" r:id="rId61"/>
    <p:sldId id="330" r:id="rId62"/>
    <p:sldId id="350" r:id="rId63"/>
    <p:sldId id="351" r:id="rId64"/>
    <p:sldId id="352" r:id="rId65"/>
    <p:sldId id="353" r:id="rId66"/>
    <p:sldId id="328" r:id="rId67"/>
  </p:sldIdLst>
  <p:sldSz cx="9144000" cy="5145088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>
      <p:cViewPr varScale="1">
        <p:scale>
          <a:sx n="103" d="100"/>
          <a:sy n="103" d="100"/>
        </p:scale>
        <p:origin x="859" y="77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4F398-E279-4563-97D7-CD45B0F01439}" type="datetimeFigureOut">
              <a:rPr lang="zh-CN" altLang="en-US" smtClean="0"/>
              <a:t>2025/5/20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0D575-0996-4A75-BB26-7F3A64A101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833F6-39CB-47A6-A5EC-FEA82D01737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3EE6-49F7-0A27-B909-669EA664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F180A-F161-CAB6-73DC-4351D6C11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A569C-7584-1736-FCB0-D0BCD7197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AA2D-9A92-2583-0B94-DE2C37BA6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0C20-D593-965D-CC53-7FBC5D2DC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879E0-0091-681B-E08E-A2BCEE70A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42C43-FF3E-8695-3953-842EEB711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2B5C-8386-4430-722C-1C1D0C750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8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8629-E1BB-0743-B537-3C152B54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78ADF-E731-2C16-D837-63674DE4F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9F18E-35C6-8BA6-1D89-47D9EB98F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1B13A-E3B7-210F-E50F-EA1277467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7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14B4-5D4D-628A-EC3B-B5DA3D84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23610-F6E8-9252-8F7C-9E5F306C1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59A24-225B-BCAE-421B-9BA997FD4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DBFDD-DC4A-428A-8FC6-95EE211CB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1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6F37A-D66C-D895-500E-84C79D6F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CCA0F-05F7-97F0-0BE5-B329D1322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5AD0E-F0AD-E5B4-D473-185E21901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D447F-8E90-2FD0-E76A-346147580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1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8718-A5D4-71A9-E76C-89A6D974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A962F-6887-CEC4-ED48-6EB7738E4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629D5-1B0B-ECEA-B585-D9351EA3A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51A44-D6FF-C033-2FFD-C6FE78CD4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0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A0FCD-41AE-EFDD-3CE9-9A80BFF4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89E8A-156B-5B8A-436D-AA11B479C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23859-F094-B79A-A6C1-9A19F11F7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7AC8A-2AF1-94A3-D807-387F39C7B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58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A2B0-5ABB-0196-F88D-B6918DB1E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5EA962-5F04-93D3-A909-134BC829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F87E6-A7C9-598C-D9A8-90333F8E3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62FCD-6584-5C0C-2AA5-45269037C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23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144F-4414-2318-6149-647EAB47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0FB5B-5114-B57A-A72A-67F8A26A4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9032-E0DE-B9BB-9CD5-C4C2A2DE4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21EB-68B3-1987-837E-CC34FC7B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4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137A2-195A-8B63-3FCA-39F9232B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4B521-C33E-034E-8CA5-BE7FA6D29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B0DCD-73CA-5984-E7A1-1247BBD5C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0462A-041F-BB80-702D-AD3B02F04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2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64F6-9393-C876-ABF4-FE4548D3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B9BB3-DCF7-E14C-B17B-0D2B2C156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B7C95-45DC-73FC-09F9-4151A10FC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6BBCB-E0B5-A6D1-4ED6-23B43A1AD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8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975F-7E66-54E9-C813-88B3554B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49DF4-CE89-257D-1319-FD9BEF5D4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92672-289A-F0CE-58D3-293FC597A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C1660-56E2-360D-53A9-B383FAEF3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67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0839-7E58-712A-4E66-14532115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BCF6E-19C2-CCD8-FC88-D18C77C04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4AB2D-297A-81EC-0E87-371BD55C9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76AE3-02FA-6DAB-6D04-B5D7338B1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D413-FF3F-32D1-62FA-29F3798A0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E97F0-68DF-4D50-3547-6802FE2584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B379D-FF0E-7820-091C-45AA2727C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64D8B-89DA-F9C3-F7EB-C10CCE609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C296C-7595-718D-45E9-7B9B2E84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DD66C-E84E-5C54-64D4-35A73AB8A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7BD27-D6CD-FCD4-B972-2A7F5FFD4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E36BD-98FD-7CF8-13E4-7DE39AACD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C344B-272A-856D-9B4C-EB4C1131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31CE5-AEFA-AD33-37BB-BF12BBC16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B7215-E850-5FB1-4D6E-8D5F0A6FE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93C0-59D3-A582-45E5-1249A54CD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9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8CF5B-6435-BF50-1C92-15808DB2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C0838-291F-D410-4385-8F8961F9D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8764D-0BC8-912A-26AF-8DCC1529F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C561-BAF6-91B9-9BD6-31CAB11BD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22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D53F1-8A06-52F7-98B1-50702EF53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8D3AF-1A36-EDC0-F9DA-663E2D37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C49E0-C110-9C36-97B1-5BD072F7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82DAD-CCB5-2B62-A698-151608762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7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D8DC-9E86-FB35-1AD8-F03FDDBE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D0022-359B-D97F-15DE-DF43159EE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1A7C71-DFE3-EEF0-46F4-6E76F3DC9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7C43C-0B40-74CE-B454-A21AC8325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95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08B96-2A8F-EB7F-4FD1-F807D7D1A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C1366-3631-9C51-6C07-A87006FFF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8899A-9C50-398B-9F8E-F8EAE788D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4E84D-E371-E1D0-BC87-740E5A14F0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BE954-1BC4-0B11-6E3C-FEC00087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4C4BA-4CA8-00DE-6488-E176AB37C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40227-584E-FA83-56E6-0638A2AA7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DE82-2AA5-A86F-2734-101430C64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0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7F7D-D50F-AEB9-9DA9-3640EE71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79E1C-56C1-6CD7-0FB0-29419E9BA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7E767-7D4A-4473-C9B7-BFF8321C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4FEAB-578B-892E-FAFC-9447007B7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68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7434-6C0B-2BF5-6CF7-68FED791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A3F3F-AAD1-DB86-3FEE-E63B92847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D658E-8D3D-4657-2C91-8DB21167B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3A888-25E3-48BB-038E-CFE5A28A3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9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291F-E442-D382-F3D1-7340C0E6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302B8-35B4-04BE-EF70-F39079C6E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9CECF-ECBD-1B61-9994-6248BE332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CA617-3092-311F-9111-02BCE429E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76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73684-5EEF-978E-F4E8-A61D4C72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0A6C9-5CB1-60D6-51C2-9809CC4067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087B8-6C83-30F3-9829-FE1CDD9D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6BEC9-1EA8-3273-D8F0-46300FE76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1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6C16-C1DC-A25F-36A0-90D13AD1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3F6FE-A05E-3196-7E28-2F9A5D31B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E98D2-5358-E130-4710-8A8207E39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CF9C-F884-C7EA-E17D-EF4CFC6FB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1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00A1E-D9B7-33CA-16AE-A73DF4523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B17C8-5775-DF10-1057-C84B9F378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14D9A3-43F1-376A-4F18-14A2749F0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659BE-85E7-2BF3-29A6-11858B891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39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0AFC2-CC39-C17A-1578-3F47216D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091FE-2B9F-6090-5F74-DB1906341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606EB-026F-ED86-076A-05C753020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BC25-3911-1A0F-C396-73650F6B60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6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A9636-254F-856C-5656-4760357BD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6299E-12F7-F30D-8741-4FE028C7A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08E73-F4A5-F7BC-3323-44FB94769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07DAA-16EB-464E-AC23-308DEE54E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E729-E38F-D7DD-03E2-C1E376A2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73460-6000-EF16-C31B-CCA626198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CE255-459A-E741-6FF3-68EACF497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481D-197D-FD31-68D6-AF33F1B52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7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0D575-0996-4A75-BB26-7F3A64A101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428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1855-F44C-1673-226E-5FEA85E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01FD9-AB30-8AF8-E359-797ACB1D8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8AB3C-BCE7-DAFC-0548-96B74E68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9EDF-6073-9A03-3E20-A85F04290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1C42B-1A74-74CA-8F84-EE1753449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FFEC4-56ED-3D26-5EC0-ADCDD6D9C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5035B-3496-2E22-E62A-F5A853A9B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4193-68FB-2402-FFD8-610E087EB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49744-1C68-9101-6A52-64CADD8EF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232D2-B115-B74A-34FA-B213ABC0F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117C1-126E-3822-AC3B-D033E785E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CC106-2FEF-D844-3498-2DBD2A706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5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5D66A-9D73-B20F-3C27-40B51868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D89C4-FA4A-3B26-200A-1D9246205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86BE6-5EF8-E436-7150-522E4DBEE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E0881-4D4B-40A1-5167-DF71725ED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0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4666-8D9E-A847-C6D7-D2E7CAEC8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DF0D1-96BB-0D5D-CA90-A30DEA03D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5F0DC-C26F-9571-275C-54DF1955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8D044-24E5-9B0C-1564-7994E6EAB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7AF3-2D1D-0887-80EA-C602EB033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A04BF-E22F-9CF9-A9BE-07F9A7A3A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AD3FA-9B13-43CF-A497-67FC1828D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F770-1698-8718-D295-72AC3D757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9F248-3358-4BAF-8832-C663D08A88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26670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algn="dist"/>
            <a:r>
              <a:rPr lang="vi-VN" altLang="vi-VN" sz="1300" b="0" kern="1200">
                <a:solidFill>
                  <a:schemeClr val="accent1"/>
                </a:solidFill>
                <a:latin typeface="Noto Sans"/>
                <a:ea typeface="Noto Sans"/>
                <a:cs typeface="+mn-cs"/>
              </a:rPr>
              <a:t>Kế hoạch công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574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algn="dist" defTabSz="685795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TỪ TIÊU ĐỀ LIÊN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/>
            </a:lvl1pPr>
          </a:lstStyle>
          <a:p>
            <a:r>
              <a:rPr lang="vi-VN" altLang="vi-VN" sz="1800">
                <a:latin typeface="Noto Sans"/>
                <a:ea typeface="Noto Sans"/>
              </a:rPr>
              <a:t>Bấm vào đây để chỉnh sửa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vi-VN" altLang="vi-VN" sz="2200">
                <a:latin typeface="Noto Sans"/>
                <a:ea typeface="Noto Sans"/>
              </a:rPr>
              <a:t>Bấm vào đây để chỉnh sửa kiểu văn bản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  <a:prstGeom prst="rect">
            <a:avLst/>
          </a:prstGeom>
        </p:spPr>
        <p:txBody>
          <a:bodyPr vert="vert">
            <a:normAutofit/>
          </a:bodyPr>
          <a:lstStyle/>
          <a:p>
            <a:r>
              <a:rPr lang="vi-VN" altLang="vi-VN" sz="3600">
                <a:latin typeface="Noto Sans"/>
                <a:ea typeface="Noto Sans"/>
              </a:rPr>
              <a:t>Bấm vào đây để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vert">
            <a:normAutofit/>
          </a:bodyPr>
          <a:lstStyle/>
          <a:p>
            <a:pPr lvl="0"/>
            <a:r>
              <a:rPr lang="vi-VN" altLang="vi-VN" sz="2100">
                <a:latin typeface="Noto Sans"/>
                <a:ea typeface="Noto Sans"/>
              </a:rPr>
              <a:t>Bấm vào đây để chỉnh sửa kiểu văn bản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6841878"/>
      </p:ext>
    </p:extLst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573"/>
            <a:ext cx="3276600" cy="231338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969"/>
            <a:ext cx="3383973" cy="323935"/>
          </a:xfrm>
          <a:prstGeom prst="rect">
            <a:avLst/>
          </a:prstGeom>
        </p:spPr>
        <p:txBody>
          <a:bodyPr vert="horz" lIns="0" tIns="40504" rIns="0" bIns="40504" anchor="t">
            <a:normAutofit fontScale="50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TIÊU ĐỀ TẠI ĐÂY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9953"/>
            <a:ext cx="3383973" cy="171391"/>
          </a:xfrm>
          <a:prstGeom prst="rect">
            <a:avLst/>
          </a:prstGeom>
        </p:spPr>
        <p:txBody>
          <a:bodyPr vert="horz" lIns="0" tIns="40504" rIns="0" bIns="40504" anchor="t">
            <a:normAutofit fontScale="45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Mẫu Powerpoint cuối cùng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4484"/>
            <a:ext cx="3366029" cy="1153007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vi-VN" altLang="vi-VN">
                <a:latin typeface="Noto Sans"/>
                <a:ea typeface="Noto Sans"/>
              </a:rPr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2925" y="0"/>
            <a:ext cx="9146672" cy="514508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4057" y="368823"/>
            <a:ext cx="1295848" cy="292456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lvl="0" algn="ctr"/>
            <a:r>
              <a:rPr lang="vi-VN" altLang="vi-VN" sz="1300" b="1">
                <a:solidFill>
                  <a:prstClr val="black">
                    <a:lumMod val="65000"/>
                    <a:lumOff val="35000"/>
                  </a:prstClr>
                </a:solidFill>
                <a:latin typeface="Noto Sans"/>
                <a:ea typeface="Noto Sans"/>
                <a:sym typeface="Arial" panose="020B0604020202020204" pitchFamily="34" charset="0"/>
              </a:rPr>
              <a:t>Bấm để thêm</a:t>
            </a:r>
            <a:endParaRPr lang="en-US" altLang="zh-CN" sz="1500" b="1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7" y="710766"/>
            <a:ext cx="2562233" cy="228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Open Sans" panose="020B0606030504020204" pitchFamily="34" charset="0"/>
                <a:sym typeface="Arial" panose="020B0604020202020204" pitchFamily="34" charset="0"/>
              </a:rPr>
              <a:t>Nội dung của bạn được nhấn vào đây</a:t>
            </a:r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Open Sans" panose="020B0606030504020204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1918262" cy="315536"/>
          </a:xfrm>
          <a:prstGeom prst="rect">
            <a:avLst/>
          </a:prstGeom>
          <a:noFill/>
        </p:spPr>
        <p:txBody>
          <a:bodyPr wrap="none" lIns="68572" tIns="34286" rIns="68572" bIns="34286" rtlCol="0">
            <a:normAutofit/>
          </a:bodyPr>
          <a:lstStyle/>
          <a:p>
            <a:pPr defTabSz="685658"/>
            <a:r>
              <a:rPr lang="vi-VN" altLang="vi-VN" sz="16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Nhấp để thêm văn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5732"/>
          </a:xfrm>
          <a:prstGeom prst="rect">
            <a:avLst/>
          </a:prstGeom>
          <a:noFill/>
        </p:spPr>
        <p:txBody>
          <a:bodyPr wrap="square" lIns="68572" tIns="34286" rIns="68572" bIns="34286" rtlCol="0">
            <a:normAutofit/>
          </a:bodyPr>
          <a:lstStyle/>
          <a:p>
            <a:pPr algn="dist" defTabSz="685658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TỪ TIÊU ĐỀ LIÊN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7406037"/>
      </p:ext>
    </p:extLst>
  </p:cSld>
  <p:clrMapOvr>
    <a:masterClrMapping/>
  </p:clrMapOvr>
  <p:transition spd="med" advClick="0">
    <p:push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470233"/>
      </p:ext>
    </p:extLst>
  </p:cSld>
  <p:clrMapOvr>
    <a:masterClrMapping/>
  </p:clrMapOvr>
  <p:transition advClick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rPr lang="vi-VN" altLang="vi-VN" sz="39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altLang="vi-VN" sz="2500">
                <a:latin typeface="Noto Sans"/>
                <a:ea typeface="Noto Sans"/>
              </a:rPr>
              <a:t>Bấm vào đây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 altLang="vi-VN" sz="2500">
                <a:latin typeface="Noto Sans"/>
                <a:ea typeface="Noto Sans"/>
              </a:rPr>
              <a:t>Bấm vào đây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t">
            <a:normAutofit fontScale="800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t">
            <a:normAutofit fontScale="80000" lnSpcReduction="20000"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25146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lvl="0" algn="dist"/>
            <a:r>
              <a:rPr lang="vi-VN" altLang="vi-VN" sz="1200">
                <a:solidFill>
                  <a:schemeClr val="accent1"/>
                </a:solidFill>
                <a:latin typeface="Noto Sans"/>
                <a:ea typeface="Noto Sans"/>
              </a:rPr>
              <a:t>Tổng quan công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574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algn="dist" defTabSz="685795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TỪ TIÊU ĐỀ LIÊN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26670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lvl="0" algn="dist"/>
            <a:r>
              <a:rPr lang="vi-VN" altLang="vi-VN" sz="1300" b="0" kern="1200">
                <a:solidFill>
                  <a:schemeClr val="accent1"/>
                </a:solidFill>
                <a:latin typeface="Noto Sans"/>
                <a:ea typeface="Noto Sans"/>
                <a:cs typeface="+mn-cs"/>
              </a:rPr>
              <a:t>tình trạng hoàn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574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algn="dist" defTabSz="685795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TỪ TIÊU ĐỀ LIÊN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20000"/>
          </a:bodyPr>
          <a:lstStyle/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1520" y="232284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242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lvl="0" algn="dist"/>
            <a:r>
              <a:rPr lang="vi-VN" altLang="vi-VN" sz="1600" b="0" kern="1200">
                <a:solidFill>
                  <a:schemeClr val="accent1"/>
                </a:solidFill>
                <a:latin typeface="Noto Sans"/>
                <a:ea typeface="Noto Sans"/>
                <a:cs typeface="+mn-cs"/>
              </a:rPr>
              <a:t>Hiển thị dự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5744"/>
          </a:xfrm>
          <a:prstGeom prst="rect">
            <a:avLst/>
          </a:prstGeom>
          <a:noFill/>
        </p:spPr>
        <p:txBody>
          <a:bodyPr wrap="square" lIns="68584" tIns="34292" rIns="68584" bIns="34292" rtlCol="0">
            <a:normAutofit/>
          </a:bodyPr>
          <a:lstStyle/>
          <a:p>
            <a:pPr algn="dist" defTabSz="685795"/>
            <a:r>
              <a:rPr lang="vi-VN" altLang="vi-VN" sz="900">
                <a:solidFill>
                  <a:schemeClr val="tx1">
                    <a:lumMod val="50000"/>
                    <a:lumOff val="50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THÊM TỪ TIÊU ĐỀ LIÊN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2115E-07FC-47AE-8678-8B681C689199}" type="datetimeFigureOut">
              <a:rPr lang="vi-VN" altLang="vi-VN" sz="1100" smtClean="0">
                <a:latin typeface="Noto Sans"/>
                <a:ea typeface="Noto Sans"/>
              </a:rPr>
              <a:t>20/05/2025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5BB56-9B96-4394-98D1-089DE868BDAA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7" r:id="rId9"/>
    <p:sldLayoutId id="2147483668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70" r:id="rId21"/>
    <p:sldLayoutId id="2147483671" r:id="rId22"/>
    <p:sldLayoutId id="2147483672" r:id="rId23"/>
    <p:sldLayoutId id="2147483673" r:id="rId24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2468" y="3126479"/>
            <a:ext cx="4822995" cy="25908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ỨNG DỤNG DỰ BÁO THỜI TIẾT</a:t>
            </a:r>
            <a:endParaRPr lang="en-US" altLang="zh-CN" sz="25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37011" y="3004592"/>
            <a:ext cx="38524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2986" y="2276953"/>
            <a:ext cx="4701514" cy="6248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vi-VN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ReactJS</a:t>
            </a:r>
            <a:endParaRPr lang="vi-VN" altLang="vi-VN" sz="35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4C20A8E-CBAA-410D-9281-86A892803813}"/>
              </a:ext>
            </a:extLst>
          </p:cNvPr>
          <p:cNvSpPr txBox="1"/>
          <p:nvPr/>
        </p:nvSpPr>
        <p:spPr>
          <a:xfrm>
            <a:off x="4054263" y="1275519"/>
            <a:ext cx="2533961" cy="868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vi-VN" sz="4000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CHỦ ĐỀ 1</a:t>
            </a:r>
            <a:endParaRPr lang="zh-CN" altLang="en-US" sz="4000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AE4B5D-B13D-4448-8F52-BF0934707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405" y="765116"/>
            <a:ext cx="4660687" cy="4660687"/>
          </a:xfrm>
          <a:prstGeom prst="rect">
            <a:avLst/>
          </a:prstGeom>
        </p:spPr>
      </p:pic>
      <p:pic>
        <p:nvPicPr>
          <p:cNvPr id="4" name="轻音乐青春温馨清新回忆相册校园钢琴吉他">
            <a:hlinkClick r:id="" action="ppaction://media"/>
            <a:extLst>
              <a:ext uri="{FF2B5EF4-FFF2-40B4-BE49-F238E27FC236}">
                <a16:creationId xmlns:a16="http://schemas.microsoft.com/office/drawing/2014/main" id="{1715A23F-1A14-4EED-B086-462F84B5B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20588" y="155516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60EA68-8A3E-1D39-E71D-6630F3EDCF12}"/>
              </a:ext>
            </a:extLst>
          </p:cNvPr>
          <p:cNvSpPr txBox="1"/>
          <p:nvPr/>
        </p:nvSpPr>
        <p:spPr>
          <a:xfrm>
            <a:off x="4116609" y="79303"/>
            <a:ext cx="4943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1</a:t>
            </a:r>
          </a:p>
          <a:p>
            <a:pPr algn="r"/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 65.CNTT-1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r"/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Học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/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7D7A8-4E8C-D78F-13ED-B2774E07C17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A0C318-4AFD-834D-56D0-3621C876269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Xây dựng giao diện với React + TypeScript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BDD7D-C45A-7A12-C722-A11DBBAC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3150" y="1177051"/>
            <a:ext cx="4195582" cy="2790986"/>
          </a:xfrm>
          <a:prstGeom prst="rect">
            <a:avLst/>
          </a:prstGeom>
        </p:spPr>
      </p:pic>
      <p:sp>
        <p:nvSpPr>
          <p:cNvPr id="34" name="圆角矩形 14">
            <a:extLst>
              <a:ext uri="{FF2B5EF4-FFF2-40B4-BE49-F238E27FC236}">
                <a16:creationId xmlns:a16="http://schemas.microsoft.com/office/drawing/2014/main" id="{84BE1D02-E48F-6E86-E89D-95800536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26" y="765962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 fontScale="92500"/>
          </a:bodyPr>
          <a:lstStyle/>
          <a:p>
            <a:pPr algn="ctr">
              <a:lnSpc>
                <a:spcPct val="140000"/>
              </a:lnSpc>
            </a:pPr>
            <a:r>
              <a:rPr lang="vi-VN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Vì Sao Sử Dụng React + TypeScript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98F99D-D7B3-6451-B373-D2F43FB34E39}"/>
              </a:ext>
            </a:extLst>
          </p:cNvPr>
          <p:cNvGrpSpPr/>
          <p:nvPr/>
        </p:nvGrpSpPr>
        <p:grpSpPr>
          <a:xfrm>
            <a:off x="225268" y="1387242"/>
            <a:ext cx="4490748" cy="903185"/>
            <a:chOff x="225268" y="1387242"/>
            <a:chExt cx="4490748" cy="9031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B99503-1CEF-4782-1E81-B27647E7DB01}"/>
                </a:ext>
              </a:extLst>
            </p:cNvPr>
            <p:cNvSpPr txBox="1"/>
            <p:nvPr/>
          </p:nvSpPr>
          <p:spPr>
            <a:xfrm>
              <a:off x="930319" y="1459430"/>
              <a:ext cx="378569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React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giúp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tạo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ra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các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giao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diện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đẹp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linh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hoạt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dễ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tái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sử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dụng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giảm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thời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gian</a:t>
              </a:r>
              <a:r>
                <a:rPr lang="en-US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 </a:t>
              </a:r>
              <a:r>
                <a:rPr lang="vi-VN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viết.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DADDFC-25A9-5704-71DA-C41B6384871C}"/>
                </a:ext>
              </a:extLst>
            </p:cNvPr>
            <p:cNvGrpSpPr/>
            <p:nvPr/>
          </p:nvGrpSpPr>
          <p:grpSpPr>
            <a:xfrm>
              <a:off x="225268" y="1387242"/>
              <a:ext cx="698265" cy="698480"/>
              <a:chOff x="4616036" y="3717939"/>
              <a:chExt cx="698265" cy="698480"/>
            </a:xfrm>
          </p:grpSpPr>
          <p:sp useBgFill="1">
            <p:nvSpPr>
              <p:cNvPr id="7" name="椭圆 47">
                <a:extLst>
                  <a:ext uri="{FF2B5EF4-FFF2-40B4-BE49-F238E27FC236}">
                    <a16:creationId xmlns:a16="http://schemas.microsoft.com/office/drawing/2014/main" id="{B4894D9D-0820-F661-5A09-730366E58BF2}"/>
                  </a:ext>
                </a:extLst>
              </p:cNvPr>
              <p:cNvSpPr/>
              <p:nvPr/>
            </p:nvSpPr>
            <p:spPr>
              <a:xfrm>
                <a:off x="4616036" y="3717939"/>
                <a:ext cx="698265" cy="698480"/>
              </a:xfrm>
              <a:prstGeom prst="ellipse">
                <a:avLst/>
              </a:prstGeom>
              <a:ln w="25400" cmpd="dbl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8" name="椭圆 48">
                <a:extLst>
                  <a:ext uri="{FF2B5EF4-FFF2-40B4-BE49-F238E27FC236}">
                    <a16:creationId xmlns:a16="http://schemas.microsoft.com/office/drawing/2014/main" id="{B37DD66E-7DE6-EDB8-A5FD-00349E6434BB}"/>
                  </a:ext>
                </a:extLst>
              </p:cNvPr>
              <p:cNvSpPr/>
              <p:nvPr/>
            </p:nvSpPr>
            <p:spPr>
              <a:xfrm>
                <a:off x="4694561" y="3796488"/>
                <a:ext cx="541216" cy="541382"/>
              </a:xfrm>
              <a:prstGeom prst="ellipse">
                <a:avLst/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9" name="文本框 82">
                <a:extLst>
                  <a:ext uri="{FF2B5EF4-FFF2-40B4-BE49-F238E27FC236}">
                    <a16:creationId xmlns:a16="http://schemas.microsoft.com/office/drawing/2014/main" id="{B063A35D-5BA0-36A4-F568-755C06462008}"/>
                  </a:ext>
                </a:extLst>
              </p:cNvPr>
              <p:cNvSpPr txBox="1"/>
              <p:nvPr/>
            </p:nvSpPr>
            <p:spPr>
              <a:xfrm>
                <a:off x="4701347" y="3877808"/>
                <a:ext cx="515110" cy="41549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vi-VN" altLang="vi-VN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Noto Sans"/>
                    <a:cs typeface="Segoe UI" panose="020B0502040204020203" pitchFamily="34" charset="0"/>
                    <a:sym typeface="Source Han Sans K Normal" panose="020B0400000000000000" pitchFamily="34" charset="-128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CD325A-7257-162B-85E8-A50E999DC4F7}"/>
              </a:ext>
            </a:extLst>
          </p:cNvPr>
          <p:cNvGrpSpPr/>
          <p:nvPr/>
        </p:nvGrpSpPr>
        <p:grpSpPr>
          <a:xfrm>
            <a:off x="225268" y="2379533"/>
            <a:ext cx="4490748" cy="830997"/>
            <a:chOff x="225268" y="2354791"/>
            <a:chExt cx="4490748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4CECA5-B595-33FA-C66E-13A64D117723}"/>
                </a:ext>
              </a:extLst>
            </p:cNvPr>
            <p:cNvSpPr txBox="1"/>
            <p:nvPr/>
          </p:nvSpPr>
          <p:spPr>
            <a:xfrm>
              <a:off x="930319" y="2354791"/>
              <a:ext cx="378569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sz="1600" dirty="0">
                  <a:effectLst/>
                  <a:latin typeface="Segoe UI" panose="020B0502040204020203" pitchFamily="34" charset="0"/>
                  <a:ea typeface="Aptos" panose="020B0004020202020204" pitchFamily="34" charset="0"/>
                  <a:cs typeface="Segoe UI" panose="020B0502040204020203" pitchFamily="34" charset="0"/>
                </a:rPr>
                <a:t>TypeScript giúp “bắt” lỗi sớm, Giảm lỗi khi chạy, giúp dự án ổn định hơn, nhất là khi làm việc nhóm nhiều người.</a:t>
              </a:r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21F8E-7C36-B453-C5BF-40695107E08A}"/>
                </a:ext>
              </a:extLst>
            </p:cNvPr>
            <p:cNvGrpSpPr/>
            <p:nvPr/>
          </p:nvGrpSpPr>
          <p:grpSpPr>
            <a:xfrm>
              <a:off x="225268" y="2421050"/>
              <a:ext cx="698265" cy="698480"/>
              <a:chOff x="4616036" y="3717939"/>
              <a:chExt cx="698265" cy="698480"/>
            </a:xfrm>
          </p:grpSpPr>
          <p:sp useBgFill="1">
            <p:nvSpPr>
              <p:cNvPr id="14" name="椭圆 47">
                <a:extLst>
                  <a:ext uri="{FF2B5EF4-FFF2-40B4-BE49-F238E27FC236}">
                    <a16:creationId xmlns:a16="http://schemas.microsoft.com/office/drawing/2014/main" id="{FC9CA11B-2485-601C-358D-DA34B1628076}"/>
                  </a:ext>
                </a:extLst>
              </p:cNvPr>
              <p:cNvSpPr/>
              <p:nvPr/>
            </p:nvSpPr>
            <p:spPr>
              <a:xfrm>
                <a:off x="4616036" y="3717939"/>
                <a:ext cx="698265" cy="698480"/>
              </a:xfrm>
              <a:prstGeom prst="ellipse">
                <a:avLst/>
              </a:prstGeom>
              <a:ln w="25400" cmpd="dbl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15" name="椭圆 48">
                <a:extLst>
                  <a:ext uri="{FF2B5EF4-FFF2-40B4-BE49-F238E27FC236}">
                    <a16:creationId xmlns:a16="http://schemas.microsoft.com/office/drawing/2014/main" id="{E9D7D82F-8A02-5B75-9717-34F15966F7C4}"/>
                  </a:ext>
                </a:extLst>
              </p:cNvPr>
              <p:cNvSpPr/>
              <p:nvPr/>
            </p:nvSpPr>
            <p:spPr>
              <a:xfrm>
                <a:off x="4694561" y="3796488"/>
                <a:ext cx="541216" cy="541382"/>
              </a:xfrm>
              <a:prstGeom prst="ellipse">
                <a:avLst/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16" name="文本框 82">
                <a:extLst>
                  <a:ext uri="{FF2B5EF4-FFF2-40B4-BE49-F238E27FC236}">
                    <a16:creationId xmlns:a16="http://schemas.microsoft.com/office/drawing/2014/main" id="{33F61A5B-72A3-4D72-5B9E-ABA80BBAE3E3}"/>
                  </a:ext>
                </a:extLst>
              </p:cNvPr>
              <p:cNvSpPr txBox="1"/>
              <p:nvPr/>
            </p:nvSpPr>
            <p:spPr>
              <a:xfrm>
                <a:off x="4701347" y="3877808"/>
                <a:ext cx="515110" cy="415498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vi-VN" altLang="vi-VN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Noto Sans"/>
                    <a:cs typeface="Segoe UI" panose="020B0502040204020203" pitchFamily="34" charset="0"/>
                    <a:sym typeface="Source Han Sans K Normal" panose="020B0400000000000000" pitchFamily="34" charset="-128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F34942-5AC1-1A9B-DD8A-3FC6A7338A13}"/>
              </a:ext>
            </a:extLst>
          </p:cNvPr>
          <p:cNvGrpSpPr/>
          <p:nvPr/>
        </p:nvGrpSpPr>
        <p:grpSpPr>
          <a:xfrm>
            <a:off x="8136396" y="49549"/>
            <a:ext cx="554892" cy="530098"/>
            <a:chOff x="2920065" y="2571258"/>
            <a:chExt cx="413218" cy="41719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1ED0F6E6-5277-8F0D-6A22-56E155A08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6162" y="2588560"/>
              <a:ext cx="221024" cy="399888"/>
            </a:xfrm>
            <a:custGeom>
              <a:avLst/>
              <a:gdLst>
                <a:gd name="T0" fmla="*/ 35 w 70"/>
                <a:gd name="T1" fmla="*/ 126 h 126"/>
                <a:gd name="T2" fmla="*/ 0 w 70"/>
                <a:gd name="T3" fmla="*/ 63 h 126"/>
                <a:gd name="T4" fmla="*/ 35 w 70"/>
                <a:gd name="T5" fmla="*/ 0 h 126"/>
                <a:gd name="T6" fmla="*/ 70 w 70"/>
                <a:gd name="T7" fmla="*/ 63 h 126"/>
                <a:gd name="T8" fmla="*/ 35 w 70"/>
                <a:gd name="T9" fmla="*/ 126 h 126"/>
                <a:gd name="T10" fmla="*/ 35 w 70"/>
                <a:gd name="T11" fmla="*/ 6 h 126"/>
                <a:gd name="T12" fmla="*/ 6 w 70"/>
                <a:gd name="T13" fmla="*/ 63 h 126"/>
                <a:gd name="T14" fmla="*/ 35 w 70"/>
                <a:gd name="T15" fmla="*/ 120 h 126"/>
                <a:gd name="T16" fmla="*/ 64 w 70"/>
                <a:gd name="T17" fmla="*/ 63 h 126"/>
                <a:gd name="T18" fmla="*/ 35 w 70"/>
                <a:gd name="T19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5">
                  <a:moveTo>
                    <a:pt x="35" y="126"/>
                  </a:moveTo>
                  <a:cubicBezTo>
                    <a:pt x="15" y="126"/>
                    <a:pt x="0" y="98"/>
                    <a:pt x="0" y="63"/>
                  </a:cubicBezTo>
                  <a:cubicBezTo>
                    <a:pt x="0" y="27"/>
                    <a:pt x="15" y="0"/>
                    <a:pt x="35" y="0"/>
                  </a:cubicBezTo>
                  <a:cubicBezTo>
                    <a:pt x="55" y="0"/>
                    <a:pt x="70" y="27"/>
                    <a:pt x="70" y="63"/>
                  </a:cubicBezTo>
                  <a:cubicBezTo>
                    <a:pt x="70" y="98"/>
                    <a:pt x="55" y="126"/>
                    <a:pt x="35" y="126"/>
                  </a:cubicBezTo>
                  <a:close/>
                  <a:moveTo>
                    <a:pt x="35" y="6"/>
                  </a:moveTo>
                  <a:cubicBezTo>
                    <a:pt x="19" y="6"/>
                    <a:pt x="6" y="32"/>
                    <a:pt x="6" y="63"/>
                  </a:cubicBezTo>
                  <a:cubicBezTo>
                    <a:pt x="6" y="93"/>
                    <a:pt x="19" y="120"/>
                    <a:pt x="35" y="120"/>
                  </a:cubicBezTo>
                  <a:cubicBezTo>
                    <a:pt x="51" y="120"/>
                    <a:pt x="64" y="93"/>
                    <a:pt x="64" y="63"/>
                  </a:cubicBezTo>
                  <a:cubicBezTo>
                    <a:pt x="64" y="32"/>
                    <a:pt x="51" y="6"/>
                    <a:pt x="3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0" name="Freeform 49">
              <a:extLst>
                <a:ext uri="{FF2B5EF4-FFF2-40B4-BE49-F238E27FC236}">
                  <a16:creationId xmlns:a16="http://schemas.microsoft.com/office/drawing/2014/main" id="{6D5155C7-AA87-1947-6324-CD11A4E7B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0065" y="2653927"/>
              <a:ext cx="413218" cy="265310"/>
            </a:xfrm>
            <a:custGeom>
              <a:avLst/>
              <a:gdLst>
                <a:gd name="T0" fmla="*/ 40 w 130"/>
                <a:gd name="T1" fmla="*/ 83 h 83"/>
                <a:gd name="T2" fmla="*/ 8 w 130"/>
                <a:gd name="T3" fmla="*/ 68 h 83"/>
                <a:gd name="T4" fmla="*/ 50 w 130"/>
                <a:gd name="T5" fmla="*/ 9 h 83"/>
                <a:gd name="T6" fmla="*/ 90 w 130"/>
                <a:gd name="T7" fmla="*/ 0 h 83"/>
                <a:gd name="T8" fmla="*/ 122 w 130"/>
                <a:gd name="T9" fmla="*/ 15 h 83"/>
                <a:gd name="T10" fmla="*/ 80 w 130"/>
                <a:gd name="T11" fmla="*/ 74 h 83"/>
                <a:gd name="T12" fmla="*/ 40 w 130"/>
                <a:gd name="T13" fmla="*/ 83 h 83"/>
                <a:gd name="T14" fmla="*/ 90 w 130"/>
                <a:gd name="T15" fmla="*/ 6 h 83"/>
                <a:gd name="T16" fmla="*/ 53 w 130"/>
                <a:gd name="T17" fmla="*/ 15 h 83"/>
                <a:gd name="T18" fmla="*/ 13 w 130"/>
                <a:gd name="T19" fmla="*/ 66 h 83"/>
                <a:gd name="T20" fmla="*/ 40 w 130"/>
                <a:gd name="T21" fmla="*/ 77 h 83"/>
                <a:gd name="T22" fmla="*/ 77 w 130"/>
                <a:gd name="T23" fmla="*/ 68 h 83"/>
                <a:gd name="T24" fmla="*/ 117 w 130"/>
                <a:gd name="T25" fmla="*/ 17 h 83"/>
                <a:gd name="T26" fmla="*/ 90 w 130"/>
                <a:gd name="T27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83">
                  <a:moveTo>
                    <a:pt x="40" y="83"/>
                  </a:moveTo>
                  <a:cubicBezTo>
                    <a:pt x="24" y="83"/>
                    <a:pt x="12" y="78"/>
                    <a:pt x="8" y="68"/>
                  </a:cubicBezTo>
                  <a:cubicBezTo>
                    <a:pt x="0" y="50"/>
                    <a:pt x="18" y="24"/>
                    <a:pt x="50" y="9"/>
                  </a:cubicBezTo>
                  <a:cubicBezTo>
                    <a:pt x="63" y="3"/>
                    <a:pt x="78" y="0"/>
                    <a:pt x="90" y="0"/>
                  </a:cubicBezTo>
                  <a:cubicBezTo>
                    <a:pt x="106" y="0"/>
                    <a:pt x="118" y="5"/>
                    <a:pt x="122" y="15"/>
                  </a:cubicBezTo>
                  <a:cubicBezTo>
                    <a:pt x="130" y="33"/>
                    <a:pt x="112" y="59"/>
                    <a:pt x="80" y="74"/>
                  </a:cubicBezTo>
                  <a:cubicBezTo>
                    <a:pt x="67" y="80"/>
                    <a:pt x="52" y="83"/>
                    <a:pt x="40" y="83"/>
                  </a:cubicBezTo>
                  <a:close/>
                  <a:moveTo>
                    <a:pt x="90" y="6"/>
                  </a:moveTo>
                  <a:cubicBezTo>
                    <a:pt x="79" y="6"/>
                    <a:pt x="65" y="9"/>
                    <a:pt x="53" y="15"/>
                  </a:cubicBezTo>
                  <a:cubicBezTo>
                    <a:pt x="25" y="28"/>
                    <a:pt x="7" y="51"/>
                    <a:pt x="13" y="66"/>
                  </a:cubicBezTo>
                  <a:cubicBezTo>
                    <a:pt x="17" y="73"/>
                    <a:pt x="26" y="77"/>
                    <a:pt x="40" y="77"/>
                  </a:cubicBezTo>
                  <a:cubicBezTo>
                    <a:pt x="51" y="77"/>
                    <a:pt x="65" y="74"/>
                    <a:pt x="77" y="68"/>
                  </a:cubicBezTo>
                  <a:cubicBezTo>
                    <a:pt x="105" y="55"/>
                    <a:pt x="123" y="32"/>
                    <a:pt x="117" y="17"/>
                  </a:cubicBezTo>
                  <a:cubicBezTo>
                    <a:pt x="113" y="10"/>
                    <a:pt x="104" y="6"/>
                    <a:pt x="9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7A20064F-C003-6FA3-765A-630133FCCF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5830" y="2661617"/>
              <a:ext cx="401686" cy="249930"/>
            </a:xfrm>
            <a:custGeom>
              <a:avLst/>
              <a:gdLst>
                <a:gd name="T0" fmla="*/ 85 w 126"/>
                <a:gd name="T1" fmla="*/ 79 h 79"/>
                <a:gd name="T2" fmla="*/ 51 w 126"/>
                <a:gd name="T3" fmla="*/ 73 h 79"/>
                <a:gd name="T4" fmla="*/ 13 w 126"/>
                <a:gd name="T5" fmla="*/ 48 h 79"/>
                <a:gd name="T6" fmla="*/ 4 w 126"/>
                <a:gd name="T7" fmla="*/ 18 h 79"/>
                <a:gd name="T8" fmla="*/ 41 w 126"/>
                <a:gd name="T9" fmla="*/ 0 h 79"/>
                <a:gd name="T10" fmla="*/ 75 w 126"/>
                <a:gd name="T11" fmla="*/ 6 h 79"/>
                <a:gd name="T12" fmla="*/ 113 w 126"/>
                <a:gd name="T13" fmla="*/ 31 h 79"/>
                <a:gd name="T14" fmla="*/ 122 w 126"/>
                <a:gd name="T15" fmla="*/ 61 h 79"/>
                <a:gd name="T16" fmla="*/ 85 w 126"/>
                <a:gd name="T17" fmla="*/ 79 h 79"/>
                <a:gd name="T18" fmla="*/ 41 w 126"/>
                <a:gd name="T19" fmla="*/ 6 h 79"/>
                <a:gd name="T20" fmla="*/ 9 w 126"/>
                <a:gd name="T21" fmla="*/ 20 h 79"/>
                <a:gd name="T22" fmla="*/ 18 w 126"/>
                <a:gd name="T23" fmla="*/ 45 h 79"/>
                <a:gd name="T24" fmla="*/ 53 w 126"/>
                <a:gd name="T25" fmla="*/ 67 h 79"/>
                <a:gd name="T26" fmla="*/ 85 w 126"/>
                <a:gd name="T27" fmla="*/ 73 h 79"/>
                <a:gd name="T28" fmla="*/ 117 w 126"/>
                <a:gd name="T29" fmla="*/ 59 h 79"/>
                <a:gd name="T30" fmla="*/ 108 w 126"/>
                <a:gd name="T31" fmla="*/ 34 h 79"/>
                <a:gd name="T32" fmla="*/ 73 w 126"/>
                <a:gd name="T33" fmla="*/ 12 h 79"/>
                <a:gd name="T34" fmla="*/ 41 w 126"/>
                <a:gd name="T3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79">
                  <a:moveTo>
                    <a:pt x="85" y="79"/>
                  </a:moveTo>
                  <a:cubicBezTo>
                    <a:pt x="74" y="79"/>
                    <a:pt x="63" y="77"/>
                    <a:pt x="51" y="73"/>
                  </a:cubicBezTo>
                  <a:cubicBezTo>
                    <a:pt x="35" y="67"/>
                    <a:pt x="22" y="58"/>
                    <a:pt x="13" y="48"/>
                  </a:cubicBezTo>
                  <a:cubicBezTo>
                    <a:pt x="4" y="38"/>
                    <a:pt x="0" y="27"/>
                    <a:pt x="4" y="18"/>
                  </a:cubicBezTo>
                  <a:cubicBezTo>
                    <a:pt x="8" y="7"/>
                    <a:pt x="22" y="0"/>
                    <a:pt x="41" y="0"/>
                  </a:cubicBezTo>
                  <a:cubicBezTo>
                    <a:pt x="52" y="0"/>
                    <a:pt x="63" y="2"/>
                    <a:pt x="75" y="6"/>
                  </a:cubicBezTo>
                  <a:cubicBezTo>
                    <a:pt x="91" y="12"/>
                    <a:pt x="104" y="21"/>
                    <a:pt x="113" y="31"/>
                  </a:cubicBezTo>
                  <a:cubicBezTo>
                    <a:pt x="122" y="41"/>
                    <a:pt x="126" y="52"/>
                    <a:pt x="122" y="61"/>
                  </a:cubicBezTo>
                  <a:cubicBezTo>
                    <a:pt x="118" y="72"/>
                    <a:pt x="104" y="79"/>
                    <a:pt x="85" y="79"/>
                  </a:cubicBezTo>
                  <a:close/>
                  <a:moveTo>
                    <a:pt x="41" y="6"/>
                  </a:moveTo>
                  <a:cubicBezTo>
                    <a:pt x="24" y="6"/>
                    <a:pt x="13" y="11"/>
                    <a:pt x="9" y="20"/>
                  </a:cubicBezTo>
                  <a:cubicBezTo>
                    <a:pt x="7" y="27"/>
                    <a:pt x="10" y="36"/>
                    <a:pt x="18" y="45"/>
                  </a:cubicBezTo>
                  <a:cubicBezTo>
                    <a:pt x="26" y="54"/>
                    <a:pt x="38" y="62"/>
                    <a:pt x="53" y="67"/>
                  </a:cubicBezTo>
                  <a:cubicBezTo>
                    <a:pt x="64" y="71"/>
                    <a:pt x="75" y="73"/>
                    <a:pt x="85" y="73"/>
                  </a:cubicBezTo>
                  <a:cubicBezTo>
                    <a:pt x="102" y="73"/>
                    <a:pt x="113" y="68"/>
                    <a:pt x="117" y="59"/>
                  </a:cubicBezTo>
                  <a:cubicBezTo>
                    <a:pt x="119" y="52"/>
                    <a:pt x="116" y="43"/>
                    <a:pt x="108" y="34"/>
                  </a:cubicBezTo>
                  <a:cubicBezTo>
                    <a:pt x="100" y="25"/>
                    <a:pt x="88" y="17"/>
                    <a:pt x="73" y="12"/>
                  </a:cubicBezTo>
                  <a:cubicBezTo>
                    <a:pt x="62" y="8"/>
                    <a:pt x="51" y="6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5" name="Oval 51">
              <a:extLst>
                <a:ext uri="{FF2B5EF4-FFF2-40B4-BE49-F238E27FC236}">
                  <a16:creationId xmlns:a16="http://schemas.microsoft.com/office/drawing/2014/main" id="{3D220257-FA4B-4396-C865-D4BBE83C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742" y="2736596"/>
              <a:ext cx="101863" cy="1018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6" name="Oval 52">
              <a:extLst>
                <a:ext uri="{FF2B5EF4-FFF2-40B4-BE49-F238E27FC236}">
                  <a16:creationId xmlns:a16="http://schemas.microsoft.com/office/drawing/2014/main" id="{A2D56BBA-0985-9ED3-F224-5CC6B20C5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467" y="2838490"/>
              <a:ext cx="49970" cy="5190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7" name="Oval 53">
              <a:extLst>
                <a:ext uri="{FF2B5EF4-FFF2-40B4-BE49-F238E27FC236}">
                  <a16:creationId xmlns:a16="http://schemas.microsoft.com/office/drawing/2014/main" id="{5296AB76-2461-4450-6590-489121585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909" y="2838490"/>
              <a:ext cx="49970" cy="5190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8" name="Oval 54">
              <a:extLst>
                <a:ext uri="{FF2B5EF4-FFF2-40B4-BE49-F238E27FC236}">
                  <a16:creationId xmlns:a16="http://schemas.microsoft.com/office/drawing/2014/main" id="{EEE46A5B-1C11-2F00-1FC8-1705766F6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727" y="2571258"/>
              <a:ext cx="51893" cy="5190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10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39" name="燕尾形 18">
            <a:extLst>
              <a:ext uri="{FF2B5EF4-FFF2-40B4-BE49-F238E27FC236}">
                <a16:creationId xmlns:a16="http://schemas.microsoft.com/office/drawing/2014/main" id="{7B697732-83A3-F886-96A9-587D9C0B2C4F}"/>
              </a:ext>
            </a:extLst>
          </p:cNvPr>
          <p:cNvSpPr/>
          <p:nvPr/>
        </p:nvSpPr>
        <p:spPr>
          <a:xfrm>
            <a:off x="215608" y="3862474"/>
            <a:ext cx="705051" cy="203598"/>
          </a:xfrm>
          <a:prstGeom prst="chevron">
            <a:avLst>
              <a:gd name="adj" fmla="val 9568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BE2FEF-C685-466D-07B2-C4171D2B966C}"/>
              </a:ext>
            </a:extLst>
          </p:cNvPr>
          <p:cNvSpPr txBox="1"/>
          <p:nvPr/>
        </p:nvSpPr>
        <p:spPr>
          <a:xfrm>
            <a:off x="927721" y="3671886"/>
            <a:ext cx="40043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cả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code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rõ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ràng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soát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cùng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làm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61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9" grpId="0"/>
      <p:bldP spid="34" grpId="0" animBg="1"/>
      <p:bldP spid="39" grpId="0" animBg="1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/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7D7A8-4E8C-D78F-13ED-B2774E07C17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圆角矩形 14">
            <a:extLst>
              <a:ext uri="{FF2B5EF4-FFF2-40B4-BE49-F238E27FC236}">
                <a16:creationId xmlns:a16="http://schemas.microsoft.com/office/drawing/2014/main" id="{84BE1D02-E48F-6E86-E89D-95800536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26" y="765962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vi-VN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Vì Sao Sử Dụng TanStack Query</a:t>
            </a:r>
          </a:p>
        </p:txBody>
      </p:sp>
      <p:sp>
        <p:nvSpPr>
          <p:cNvPr id="39" name="燕尾形 18">
            <a:extLst>
              <a:ext uri="{FF2B5EF4-FFF2-40B4-BE49-F238E27FC236}">
                <a16:creationId xmlns:a16="http://schemas.microsoft.com/office/drawing/2014/main" id="{7B697732-83A3-F886-96A9-587D9C0B2C4F}"/>
              </a:ext>
            </a:extLst>
          </p:cNvPr>
          <p:cNvSpPr/>
          <p:nvPr/>
        </p:nvSpPr>
        <p:spPr>
          <a:xfrm>
            <a:off x="168727" y="4397828"/>
            <a:ext cx="705051" cy="203598"/>
          </a:xfrm>
          <a:prstGeom prst="chevron">
            <a:avLst>
              <a:gd name="adj" fmla="val 9568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3C7E0D-8C45-5754-3FB7-E1FEF061E634}"/>
              </a:ext>
            </a:extLst>
          </p:cNvPr>
          <p:cNvGrpSpPr/>
          <p:nvPr/>
        </p:nvGrpSpPr>
        <p:grpSpPr>
          <a:xfrm>
            <a:off x="335526" y="1300323"/>
            <a:ext cx="4490748" cy="2553947"/>
            <a:chOff x="225268" y="1387242"/>
            <a:chExt cx="4490748" cy="25539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8F99D-D7B3-6451-B373-D2F43FB34E39}"/>
                </a:ext>
              </a:extLst>
            </p:cNvPr>
            <p:cNvGrpSpPr/>
            <p:nvPr/>
          </p:nvGrpSpPr>
          <p:grpSpPr>
            <a:xfrm>
              <a:off x="225268" y="1387242"/>
              <a:ext cx="4490748" cy="698480"/>
              <a:chOff x="225268" y="1387242"/>
              <a:chExt cx="4490748" cy="698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B99503-1CEF-4782-1E81-B27647E7DB01}"/>
                  </a:ext>
                </a:extLst>
              </p:cNvPr>
              <p:cNvSpPr txBox="1"/>
              <p:nvPr/>
            </p:nvSpPr>
            <p:spPr>
              <a:xfrm>
                <a:off x="930319" y="1459430"/>
                <a:ext cx="37856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Dễ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dùng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chỉ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cần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vài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dòng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code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là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có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thể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gọi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API.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9DADDFC-25A9-5704-71DA-C41B6384871C}"/>
                  </a:ext>
                </a:extLst>
              </p:cNvPr>
              <p:cNvGrpSpPr/>
              <p:nvPr/>
            </p:nvGrpSpPr>
            <p:grpSpPr>
              <a:xfrm>
                <a:off x="225268" y="1387242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7" name="椭圆 47">
                  <a:extLst>
                    <a:ext uri="{FF2B5EF4-FFF2-40B4-BE49-F238E27FC236}">
                      <a16:creationId xmlns:a16="http://schemas.microsoft.com/office/drawing/2014/main" id="{B4894D9D-0820-F661-5A09-730366E58BF2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8" name="椭圆 48">
                  <a:extLst>
                    <a:ext uri="{FF2B5EF4-FFF2-40B4-BE49-F238E27FC236}">
                      <a16:creationId xmlns:a16="http://schemas.microsoft.com/office/drawing/2014/main" id="{B37DD66E-7DE6-EDB8-A5FD-00349E6434BB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9" name="文本框 82">
                  <a:extLst>
                    <a:ext uri="{FF2B5EF4-FFF2-40B4-BE49-F238E27FC236}">
                      <a16:creationId xmlns:a16="http://schemas.microsoft.com/office/drawing/2014/main" id="{B063A35D-5BA0-36A4-F568-755C06462008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01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CD325A-7257-162B-85E8-A50E999DC4F7}"/>
                </a:ext>
              </a:extLst>
            </p:cNvPr>
            <p:cNvGrpSpPr/>
            <p:nvPr/>
          </p:nvGrpSpPr>
          <p:grpSpPr>
            <a:xfrm>
              <a:off x="225268" y="2194829"/>
              <a:ext cx="4490748" cy="764739"/>
              <a:chOff x="225268" y="2354791"/>
              <a:chExt cx="4490748" cy="7647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4CECA5-B595-33FA-C66E-13A64D117723}"/>
                  </a:ext>
                </a:extLst>
              </p:cNvPr>
              <p:cNvSpPr txBox="1"/>
              <p:nvPr/>
            </p:nvSpPr>
            <p:spPr>
              <a:xfrm>
                <a:off x="930319" y="2354791"/>
                <a:ext cx="37856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Tự động xử lý các trạng thái như đang tải (loading), lỗi (error) hay dữ liệu thành công (success).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CD21F8E-7C36-B453-C5BF-40695107E08A}"/>
                  </a:ext>
                </a:extLst>
              </p:cNvPr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14" name="椭圆 47">
                  <a:extLst>
                    <a:ext uri="{FF2B5EF4-FFF2-40B4-BE49-F238E27FC236}">
                      <a16:creationId xmlns:a16="http://schemas.microsoft.com/office/drawing/2014/main" id="{FC9CA11B-2485-601C-358D-DA34B1628076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5" name="椭圆 48">
                  <a:extLst>
                    <a:ext uri="{FF2B5EF4-FFF2-40B4-BE49-F238E27FC236}">
                      <a16:creationId xmlns:a16="http://schemas.microsoft.com/office/drawing/2014/main" id="{E9D7D82F-8A02-5B75-9717-34F15966F7C4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6" name="文本框 82">
                  <a:extLst>
                    <a:ext uri="{FF2B5EF4-FFF2-40B4-BE49-F238E27FC236}">
                      <a16:creationId xmlns:a16="http://schemas.microsoft.com/office/drawing/2014/main" id="{33F61A5B-72A3-4D72-5B9E-ABA80BBAE3E3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02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91D976-C3C2-4993-A92F-952FBDFB8E57}"/>
                </a:ext>
              </a:extLst>
            </p:cNvPr>
            <p:cNvGrpSpPr/>
            <p:nvPr/>
          </p:nvGrpSpPr>
          <p:grpSpPr>
            <a:xfrm>
              <a:off x="225268" y="3176450"/>
              <a:ext cx="4490748" cy="764739"/>
              <a:chOff x="225268" y="2354791"/>
              <a:chExt cx="4490748" cy="76473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C8D2EE-7FA9-AA36-537C-DFBDA8C86259}"/>
                  </a:ext>
                </a:extLst>
              </p:cNvPr>
              <p:cNvSpPr txBox="1"/>
              <p:nvPr/>
            </p:nvSpPr>
            <p:spPr>
              <a:xfrm>
                <a:off x="930319" y="2354791"/>
                <a:ext cx="378569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Có sẵn tính năng cache, giúp tiết kiệm thời gian gọi lại dữ liệu nếu người dùng xem cùng một thành phố nhiều lần.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111DE67-7A81-1679-49CC-D6BC487CE84B}"/>
                  </a:ext>
                </a:extLst>
              </p:cNvPr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11" name="椭圆 47">
                  <a:extLst>
                    <a:ext uri="{FF2B5EF4-FFF2-40B4-BE49-F238E27FC236}">
                      <a16:creationId xmlns:a16="http://schemas.microsoft.com/office/drawing/2014/main" id="{F0F7807E-B7AF-DFA6-7C90-7D731C8DF0B9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8" name="椭圆 48">
                  <a:extLst>
                    <a:ext uri="{FF2B5EF4-FFF2-40B4-BE49-F238E27FC236}">
                      <a16:creationId xmlns:a16="http://schemas.microsoft.com/office/drawing/2014/main" id="{35BA1839-D2CA-87D9-285D-D6F912C4A44D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9" name="文本框 82">
                  <a:extLst>
                    <a:ext uri="{FF2B5EF4-FFF2-40B4-BE49-F238E27FC236}">
                      <a16:creationId xmlns:a16="http://schemas.microsoft.com/office/drawing/2014/main" id="{0605284B-F2C3-A86C-A5F6-20EC08C8FCBB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03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B40C45-D2B3-ED63-0A59-AE141B1124C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Quản lý dữ liệu API với TanStack Query (React Query)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9E5A6-F330-70DE-1FF7-B1B3E60F1601}"/>
              </a:ext>
            </a:extLst>
          </p:cNvPr>
          <p:cNvSpPr txBox="1"/>
          <p:nvPr/>
        </p:nvSpPr>
        <p:spPr>
          <a:xfrm>
            <a:off x="873778" y="423801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Nhờ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vậy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rất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gọi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API,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mà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vẫn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đảm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bảo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hiệu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ổn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1" name="Picture 40" descr="A logo of a beach resort&#10;&#10;AI-generated content may be incorrect.">
            <a:extLst>
              <a:ext uri="{FF2B5EF4-FFF2-40B4-BE49-F238E27FC236}">
                <a16:creationId xmlns:a16="http://schemas.microsoft.com/office/drawing/2014/main" id="{9D9F1F7C-9C9C-45E5-24C8-5FBF1EDA2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8937" r="7909" b="8937"/>
          <a:stretch/>
        </p:blipFill>
        <p:spPr>
          <a:xfrm>
            <a:off x="4826274" y="884161"/>
            <a:ext cx="4206776" cy="32291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8359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34" grpId="0" animBg="1"/>
      <p:bldP spid="39" grpId="0" animBg="1"/>
      <p:bldP spid="21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537637" y="1649565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7D7A8-4E8C-D78F-13ED-B2774E07C17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A0C318-4AFD-834D-56D0-3621C876269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Thiết kế giao diện nhanh với TailwindCSS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圆角矩形 14">
            <a:extLst>
              <a:ext uri="{FF2B5EF4-FFF2-40B4-BE49-F238E27FC236}">
                <a16:creationId xmlns:a16="http://schemas.microsoft.com/office/drawing/2014/main" id="{39A7BE7F-0AD4-0ED0-1158-E8D8BBC48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26" y="765962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vi-VN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Vì Sao Sử Dụng TailwindCSS</a:t>
            </a:r>
          </a:p>
        </p:txBody>
      </p:sp>
      <p:sp>
        <p:nvSpPr>
          <p:cNvPr id="2" name="MH_Other_1">
            <a:extLst>
              <a:ext uri="{FF2B5EF4-FFF2-40B4-BE49-F238E27FC236}">
                <a16:creationId xmlns:a16="http://schemas.microsoft.com/office/drawing/2014/main" id="{8DDBB548-4205-1349-F14C-A67CEF983221}"/>
              </a:ext>
            </a:extLst>
          </p:cNvPr>
          <p:cNvSpPr/>
          <p:nvPr/>
        </p:nvSpPr>
        <p:spPr bwMode="auto">
          <a:xfrm>
            <a:off x="2788603" y="2247125"/>
            <a:ext cx="3151862" cy="1489880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5032" tIns="32516" rIns="65032" bIns="32516" anchor="ctr"/>
          <a:lstStyle/>
          <a:p>
            <a:endParaRPr lang="zh-CN" altLang="en-US"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4" name="MH_Other_2">
            <a:extLst>
              <a:ext uri="{FF2B5EF4-FFF2-40B4-BE49-F238E27FC236}">
                <a16:creationId xmlns:a16="http://schemas.microsoft.com/office/drawing/2014/main" id="{97321831-1904-BD88-BFB6-263281FE0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083" y="2407314"/>
            <a:ext cx="2666852" cy="2520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67632" tIns="35245" rIns="67632" bIns="35245" anchor="ctr"/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000">
              <a:solidFill>
                <a:srgbClr val="FFFFFF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31" name="MH_SubTitle_1">
            <a:extLst>
              <a:ext uri="{FF2B5EF4-FFF2-40B4-BE49-F238E27FC236}">
                <a16:creationId xmlns:a16="http://schemas.microsoft.com/office/drawing/2014/main" id="{090D20D1-E5A2-874B-8F22-2084E8D0B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1654" y="3209037"/>
            <a:ext cx="970024" cy="9166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t">
            <a:normAutofit/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200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32" name="MH_SubTitle_3">
            <a:extLst>
              <a:ext uri="{FF2B5EF4-FFF2-40B4-BE49-F238E27FC236}">
                <a16:creationId xmlns:a16="http://schemas.microsoft.com/office/drawing/2014/main" id="{C554E79A-5DCE-91C6-2D03-9A04DB9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309" y="3189981"/>
            <a:ext cx="970024" cy="9166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t">
            <a:normAutofit/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200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33" name="MH_SubTitle_2">
            <a:extLst>
              <a:ext uri="{FF2B5EF4-FFF2-40B4-BE49-F238E27FC236}">
                <a16:creationId xmlns:a16="http://schemas.microsoft.com/office/drawing/2014/main" id="{14F5328F-B0DB-9DA8-3462-7EF80A44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030" y="1755611"/>
            <a:ext cx="970024" cy="9152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t">
            <a:normAutofit/>
          </a:bodyPr>
          <a:lstStyle>
            <a:lvl1pPr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200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6FC3B3-FD6A-29B1-8630-678C70596A0D}"/>
              </a:ext>
            </a:extLst>
          </p:cNvPr>
          <p:cNvGrpSpPr/>
          <p:nvPr/>
        </p:nvGrpSpPr>
        <p:grpSpPr>
          <a:xfrm>
            <a:off x="2512605" y="3317440"/>
            <a:ext cx="698265" cy="698480"/>
            <a:chOff x="4616036" y="3717939"/>
            <a:chExt cx="698265" cy="698480"/>
          </a:xfrm>
        </p:grpSpPr>
        <p:sp useBgFill="1">
          <p:nvSpPr>
            <p:cNvPr id="46" name="椭圆 47">
              <a:extLst>
                <a:ext uri="{FF2B5EF4-FFF2-40B4-BE49-F238E27FC236}">
                  <a16:creationId xmlns:a16="http://schemas.microsoft.com/office/drawing/2014/main" id="{B627E44C-EACB-A8D7-95BA-C39942D22E7D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47" name="椭圆 48">
              <a:extLst>
                <a:ext uri="{FF2B5EF4-FFF2-40B4-BE49-F238E27FC236}">
                  <a16:creationId xmlns:a16="http://schemas.microsoft.com/office/drawing/2014/main" id="{ED3AC00B-1776-B41D-1CD3-6902AE37B63F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48" name="文本框 82">
              <a:extLst>
                <a:ext uri="{FF2B5EF4-FFF2-40B4-BE49-F238E27FC236}">
                  <a16:creationId xmlns:a16="http://schemas.microsoft.com/office/drawing/2014/main" id="{52FCD1DE-41A1-80DF-D8E9-8338AB33F010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4F04B35-1E13-193F-3F22-1AD19D7C78D9}"/>
              </a:ext>
            </a:extLst>
          </p:cNvPr>
          <p:cNvSpPr txBox="1"/>
          <p:nvPr/>
        </p:nvSpPr>
        <p:spPr>
          <a:xfrm>
            <a:off x="282266" y="3259951"/>
            <a:ext cx="20319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Nhanh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chóng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dễ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dùng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Chỉ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cần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dùng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class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có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sẵn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không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cần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viết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CSS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từ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đầu</a:t>
            </a:r>
            <a:r>
              <a:rPr lang="en-US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A98BC4-B59C-15FA-2CEE-5E91F1F32FC9}"/>
              </a:ext>
            </a:extLst>
          </p:cNvPr>
          <p:cNvGrpSpPr/>
          <p:nvPr/>
        </p:nvGrpSpPr>
        <p:grpSpPr>
          <a:xfrm>
            <a:off x="4017801" y="1864015"/>
            <a:ext cx="698265" cy="698480"/>
            <a:chOff x="4616036" y="3717939"/>
            <a:chExt cx="698265" cy="698480"/>
          </a:xfrm>
        </p:grpSpPr>
        <p:sp useBgFill="1">
          <p:nvSpPr>
            <p:cNvPr id="52" name="椭圆 47">
              <a:extLst>
                <a:ext uri="{FF2B5EF4-FFF2-40B4-BE49-F238E27FC236}">
                  <a16:creationId xmlns:a16="http://schemas.microsoft.com/office/drawing/2014/main" id="{DB6A21DD-9B84-FFAF-4A27-C432473B2EC4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53" name="椭圆 48">
              <a:extLst>
                <a:ext uri="{FF2B5EF4-FFF2-40B4-BE49-F238E27FC236}">
                  <a16:creationId xmlns:a16="http://schemas.microsoft.com/office/drawing/2014/main" id="{6D902109-B4B5-E34D-B7FF-99777164F51A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54" name="文本框 82">
              <a:extLst>
                <a:ext uri="{FF2B5EF4-FFF2-40B4-BE49-F238E27FC236}">
                  <a16:creationId xmlns:a16="http://schemas.microsoft.com/office/drawing/2014/main" id="{E3459333-87A6-F8DC-7E29-91EE23066B51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56" name="Picture 55" descr="A logo with a white circle and blue waves&#10;&#10;AI-generated content may be incorrect.">
            <a:extLst>
              <a:ext uri="{FF2B5EF4-FFF2-40B4-BE49-F238E27FC236}">
                <a16:creationId xmlns:a16="http://schemas.microsoft.com/office/drawing/2014/main" id="{6FA3CA24-E29B-1BE6-AA4F-C219195F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76" t="12715" r="8753" b="16332"/>
          <a:stretch/>
        </p:blipFill>
        <p:spPr>
          <a:xfrm>
            <a:off x="3348464" y="2640366"/>
            <a:ext cx="2046895" cy="184710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ABA1EE4-1671-2627-298A-7EC15BDFE62A}"/>
              </a:ext>
            </a:extLst>
          </p:cNvPr>
          <p:cNvSpPr txBox="1"/>
          <p:nvPr/>
        </p:nvSpPr>
        <p:spPr>
          <a:xfrm>
            <a:off x="1946810" y="1463897"/>
            <a:ext cx="19818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Giao diện đa dạng (hiển thị tốt trên cả điện thoại và máy tính).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D51E92-A256-A956-CF5E-5E754BECD64F}"/>
              </a:ext>
            </a:extLst>
          </p:cNvPr>
          <p:cNvSpPr txBox="1"/>
          <p:nvPr/>
        </p:nvSpPr>
        <p:spPr>
          <a:xfrm>
            <a:off x="6191426" y="3262060"/>
            <a:ext cx="19817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Dễ sửa, dễ đọc, dễ làm việc nhóm hơn so với CSS truyền thống.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A2FAA4-C87B-1D60-7170-E9A974D7AA2C}"/>
              </a:ext>
            </a:extLst>
          </p:cNvPr>
          <p:cNvGrpSpPr/>
          <p:nvPr/>
        </p:nvGrpSpPr>
        <p:grpSpPr>
          <a:xfrm>
            <a:off x="5290054" y="3299062"/>
            <a:ext cx="698265" cy="698480"/>
            <a:chOff x="4616036" y="3717939"/>
            <a:chExt cx="698265" cy="698480"/>
          </a:xfrm>
        </p:grpSpPr>
        <p:sp useBgFill="1">
          <p:nvSpPr>
            <p:cNvPr id="60" name="椭圆 47">
              <a:extLst>
                <a:ext uri="{FF2B5EF4-FFF2-40B4-BE49-F238E27FC236}">
                  <a16:creationId xmlns:a16="http://schemas.microsoft.com/office/drawing/2014/main" id="{275AFE12-0BA8-9F21-2827-F86E5E82BC8A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61" name="椭圆 48">
              <a:extLst>
                <a:ext uri="{FF2B5EF4-FFF2-40B4-BE49-F238E27FC236}">
                  <a16:creationId xmlns:a16="http://schemas.microsoft.com/office/drawing/2014/main" id="{4EBA4176-E5C3-A6A4-2092-852E6B099FF5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62" name="文本框 82">
              <a:extLst>
                <a:ext uri="{FF2B5EF4-FFF2-40B4-BE49-F238E27FC236}">
                  <a16:creationId xmlns:a16="http://schemas.microsoft.com/office/drawing/2014/main" id="{AD108CA4-8970-D500-9077-B197B47313EE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12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" grpId="0" animBg="1"/>
      <p:bldP spid="2" grpId="0" animBg="1"/>
      <p:bldP spid="4" grpId="0" animBg="1"/>
      <p:bldP spid="31" grpId="0" animBg="1"/>
      <p:bldP spid="32" grpId="0" animBg="1"/>
      <p:bldP spid="33" grpId="0" animBg="1"/>
      <p:bldP spid="49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7D7A8-4E8C-D78F-13ED-B2774E07C17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A0C318-4AFD-834D-56D0-3621C876269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Khởi động và build siêu nhanh với Vite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圆角矩形 14">
            <a:extLst>
              <a:ext uri="{FF2B5EF4-FFF2-40B4-BE49-F238E27FC236}">
                <a16:creationId xmlns:a16="http://schemas.microsoft.com/office/drawing/2014/main" id="{0315FEF5-457C-5893-912E-FDA14128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94" y="859754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vi-VN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Vì Sao Sử Dụng Vite</a:t>
            </a:r>
          </a:p>
        </p:txBody>
      </p:sp>
      <p:sp>
        <p:nvSpPr>
          <p:cNvPr id="4" name="Freeform 7"/>
          <p:cNvSpPr/>
          <p:nvPr/>
        </p:nvSpPr>
        <p:spPr bwMode="auto">
          <a:xfrm rot="10800000">
            <a:off x="3816516" y="1574483"/>
            <a:ext cx="969169" cy="3060851"/>
          </a:xfrm>
          <a:custGeom>
            <a:avLst/>
            <a:gdLst>
              <a:gd name="T0" fmla="*/ 1292225 w 1750"/>
              <a:gd name="T1" fmla="*/ 200783 h 5527"/>
              <a:gd name="T2" fmla="*/ 231862 w 1750"/>
              <a:gd name="T3" fmla="*/ 2050641 h 5527"/>
              <a:gd name="T4" fmla="*/ 1254566 w 1750"/>
              <a:gd name="T5" fmla="*/ 3878354 h 5527"/>
              <a:gd name="T6" fmla="*/ 1138635 w 1750"/>
              <a:gd name="T7" fmla="*/ 4079875 h 5527"/>
              <a:gd name="T8" fmla="*/ 0 w 1750"/>
              <a:gd name="T9" fmla="*/ 2050641 h 5527"/>
              <a:gd name="T10" fmla="*/ 1176294 w 1750"/>
              <a:gd name="T11" fmla="*/ 0 h 5527"/>
              <a:gd name="T12" fmla="*/ 1292225 w 1750"/>
              <a:gd name="T13" fmla="*/ 200783 h 55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94A5A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657600" y="1278042"/>
            <a:ext cx="914400" cy="9158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 dirty="0"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4254635" y="2593089"/>
            <a:ext cx="915590" cy="9146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656410" y="4015901"/>
            <a:ext cx="915590" cy="9146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643341" y="3337121"/>
            <a:ext cx="941784" cy="676484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94A5A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2674229" y="2271704"/>
            <a:ext cx="900113" cy="532374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94A5A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660122" y="3052706"/>
            <a:ext cx="1252538" cy="0"/>
          </a:xfrm>
          <a:prstGeom prst="line">
            <a:avLst/>
          </a:prstGeom>
          <a:noFill/>
          <a:ln w="12700">
            <a:solidFill>
              <a:schemeClr val="accent3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94A5A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138102" y="1885771"/>
            <a:ext cx="2456383" cy="2322418"/>
            <a:chOff x="6740331" y="3032297"/>
            <a:chExt cx="1806575" cy="1804988"/>
          </a:xfrm>
          <a:solidFill>
            <a:schemeClr val="bg1">
              <a:lumMod val="95000"/>
            </a:schemeClr>
          </a:solidFill>
        </p:grpSpPr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6740331" y="3032297"/>
              <a:ext cx="1806575" cy="1804988"/>
            </a:xfrm>
            <a:prstGeom prst="ellipse">
              <a:avLst/>
            </a:prstGeom>
            <a:grpFill/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6890060" y="3180438"/>
              <a:ext cx="1507118" cy="150711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CCEFAE-5E9B-43AE-A7D9-76BD6C352A2F}"/>
              </a:ext>
            </a:extLst>
          </p:cNvPr>
          <p:cNvGrpSpPr/>
          <p:nvPr/>
        </p:nvGrpSpPr>
        <p:grpSpPr>
          <a:xfrm>
            <a:off x="3765072" y="1385306"/>
            <a:ext cx="698265" cy="698480"/>
            <a:chOff x="4616036" y="3717939"/>
            <a:chExt cx="698265" cy="698480"/>
          </a:xfrm>
        </p:grpSpPr>
        <p:sp useBgFill="1">
          <p:nvSpPr>
            <p:cNvPr id="18" name="椭圆 47">
              <a:extLst>
                <a:ext uri="{FF2B5EF4-FFF2-40B4-BE49-F238E27FC236}">
                  <a16:creationId xmlns:a16="http://schemas.microsoft.com/office/drawing/2014/main" id="{5CC5FC20-6944-66B4-BB34-EB12FB2137E7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19" name="椭圆 48">
              <a:extLst>
                <a:ext uri="{FF2B5EF4-FFF2-40B4-BE49-F238E27FC236}">
                  <a16:creationId xmlns:a16="http://schemas.microsoft.com/office/drawing/2014/main" id="{5C834354-5D4E-5714-C48E-051CFB5697A2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21" name="文本框 82">
              <a:extLst>
                <a:ext uri="{FF2B5EF4-FFF2-40B4-BE49-F238E27FC236}">
                  <a16:creationId xmlns:a16="http://schemas.microsoft.com/office/drawing/2014/main" id="{4F6E1F45-962F-A55C-6C07-7CE5008E9FF7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216D15-B896-037F-2C8B-ED6804FDA68B}"/>
              </a:ext>
            </a:extLst>
          </p:cNvPr>
          <p:cNvGrpSpPr/>
          <p:nvPr/>
        </p:nvGrpSpPr>
        <p:grpSpPr>
          <a:xfrm>
            <a:off x="4363297" y="2697740"/>
            <a:ext cx="698265" cy="698480"/>
            <a:chOff x="4616036" y="3717939"/>
            <a:chExt cx="698265" cy="698480"/>
          </a:xfrm>
        </p:grpSpPr>
        <p:sp useBgFill="1">
          <p:nvSpPr>
            <p:cNvPr id="24" name="椭圆 47">
              <a:extLst>
                <a:ext uri="{FF2B5EF4-FFF2-40B4-BE49-F238E27FC236}">
                  <a16:creationId xmlns:a16="http://schemas.microsoft.com/office/drawing/2014/main" id="{A6BA4684-7719-2F47-8704-EBFC77C4DFA7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25" name="椭圆 48">
              <a:extLst>
                <a:ext uri="{FF2B5EF4-FFF2-40B4-BE49-F238E27FC236}">
                  <a16:creationId xmlns:a16="http://schemas.microsoft.com/office/drawing/2014/main" id="{9BFD0EE7-95EE-4254-B1F9-D5645F8CEB70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26" name="文本框 82">
              <a:extLst>
                <a:ext uri="{FF2B5EF4-FFF2-40B4-BE49-F238E27FC236}">
                  <a16:creationId xmlns:a16="http://schemas.microsoft.com/office/drawing/2014/main" id="{CC095C94-3E8C-E197-E446-D90BF3849B2C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F9CE8-E7A0-2B23-8925-7FBD9ED9F1D9}"/>
              </a:ext>
            </a:extLst>
          </p:cNvPr>
          <p:cNvGrpSpPr/>
          <p:nvPr/>
        </p:nvGrpSpPr>
        <p:grpSpPr>
          <a:xfrm>
            <a:off x="3757692" y="4121725"/>
            <a:ext cx="698265" cy="698480"/>
            <a:chOff x="4616036" y="3717939"/>
            <a:chExt cx="698265" cy="698480"/>
          </a:xfrm>
        </p:grpSpPr>
        <p:sp useBgFill="1">
          <p:nvSpPr>
            <p:cNvPr id="30" name="椭圆 47">
              <a:extLst>
                <a:ext uri="{FF2B5EF4-FFF2-40B4-BE49-F238E27FC236}">
                  <a16:creationId xmlns:a16="http://schemas.microsoft.com/office/drawing/2014/main" id="{3FB6689D-27D7-4A19-3CD8-DADF612D4778}"/>
                </a:ext>
              </a:extLst>
            </p:cNvPr>
            <p:cNvSpPr/>
            <p:nvPr/>
          </p:nvSpPr>
          <p:spPr>
            <a:xfrm>
              <a:off x="4616036" y="3717939"/>
              <a:ext cx="698265" cy="698480"/>
            </a:xfrm>
            <a:prstGeom prst="ellipse">
              <a:avLst/>
            </a:prstGeom>
            <a:ln w="25400" cmpd="dbl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1" name="椭圆 48">
              <a:extLst>
                <a:ext uri="{FF2B5EF4-FFF2-40B4-BE49-F238E27FC236}">
                  <a16:creationId xmlns:a16="http://schemas.microsoft.com/office/drawing/2014/main" id="{F434EEF5-7441-1CE7-1184-EF98F8FB0EAE}"/>
                </a:ext>
              </a:extLst>
            </p:cNvPr>
            <p:cNvSpPr/>
            <p:nvPr/>
          </p:nvSpPr>
          <p:spPr>
            <a:xfrm>
              <a:off x="4694561" y="3796488"/>
              <a:ext cx="541216" cy="541382"/>
            </a:xfrm>
            <a:prstGeom prst="ellipse">
              <a:avLst/>
            </a:prstGeom>
            <a:solidFill>
              <a:schemeClr val="accent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32" name="文本框 82">
              <a:extLst>
                <a:ext uri="{FF2B5EF4-FFF2-40B4-BE49-F238E27FC236}">
                  <a16:creationId xmlns:a16="http://schemas.microsoft.com/office/drawing/2014/main" id="{5C620FE4-B3A3-9F09-9AB8-1A090F3679B0}"/>
                </a:ext>
              </a:extLst>
            </p:cNvPr>
            <p:cNvSpPr txBox="1"/>
            <p:nvPr/>
          </p:nvSpPr>
          <p:spPr>
            <a:xfrm>
              <a:off x="4701347" y="3877808"/>
              <a:ext cx="515110" cy="41549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vi-VN" altLang="vi-VN" sz="20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34" name="Picture 33" descr="A logo with a lightning bolt&#10;&#10;AI-generated content may be incorrect.">
            <a:extLst>
              <a:ext uri="{FF2B5EF4-FFF2-40B4-BE49-F238E27FC236}">
                <a16:creationId xmlns:a16="http://schemas.microsoft.com/office/drawing/2014/main" id="{3DC250C8-A055-50DC-372B-9A71594B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17" y="1987173"/>
            <a:ext cx="3201828" cy="21345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4D13FE2-7915-8ACF-6880-4AACE8AF63C9}"/>
              </a:ext>
            </a:extLst>
          </p:cNvPr>
          <p:cNvSpPr txBox="1"/>
          <p:nvPr/>
        </p:nvSpPr>
        <p:spPr>
          <a:xfrm>
            <a:off x="4608144" y="1355877"/>
            <a:ext cx="4209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Khởi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cực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build project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vài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giây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767C80-F978-A46E-87E9-05D20C890078}"/>
              </a:ext>
            </a:extLst>
          </p:cNvPr>
          <p:cNvSpPr txBox="1"/>
          <p:nvPr/>
        </p:nvSpPr>
        <p:spPr>
          <a:xfrm>
            <a:off x="5202667" y="2671340"/>
            <a:ext cx="3654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Hỗ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trợ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tốt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TypeScript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React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F4DB46-F524-FF5D-10BB-C8CDAD2B2867}"/>
              </a:ext>
            </a:extLst>
          </p:cNvPr>
          <p:cNvSpPr txBox="1"/>
          <p:nvPr/>
        </p:nvSpPr>
        <p:spPr>
          <a:xfrm>
            <a:off x="4631207" y="4166177"/>
            <a:ext cx="4225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cụ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đại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rất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phổ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biến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24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3 -1.20333E-6 L 4.44444E-6 -1.2033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6" grpId="0"/>
      <p:bldP spid="38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/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27D7A8-4E8C-D78F-13ED-B2774E07C17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圆角矩形 14">
            <a:extLst>
              <a:ext uri="{FF2B5EF4-FFF2-40B4-BE49-F238E27FC236}">
                <a16:creationId xmlns:a16="http://schemas.microsoft.com/office/drawing/2014/main" id="{84BE1D02-E48F-6E86-E89D-95800536C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26" y="765962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vi-VN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Vì Sao Sử Dụng </a:t>
            </a:r>
            <a:r>
              <a:rPr lang="en-US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Docker</a:t>
            </a:r>
            <a:endParaRPr lang="vi-VN" altLang="vi-VN" sz="1400" b="1" dirty="0">
              <a:solidFill>
                <a:schemeClr val="bg1"/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39" name="燕尾形 18">
            <a:extLst>
              <a:ext uri="{FF2B5EF4-FFF2-40B4-BE49-F238E27FC236}">
                <a16:creationId xmlns:a16="http://schemas.microsoft.com/office/drawing/2014/main" id="{7B697732-83A3-F886-96A9-587D9C0B2C4F}"/>
              </a:ext>
            </a:extLst>
          </p:cNvPr>
          <p:cNvSpPr/>
          <p:nvPr/>
        </p:nvSpPr>
        <p:spPr>
          <a:xfrm>
            <a:off x="168727" y="4397828"/>
            <a:ext cx="705051" cy="203598"/>
          </a:xfrm>
          <a:prstGeom prst="chevron">
            <a:avLst>
              <a:gd name="adj" fmla="val 9568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3C7E0D-8C45-5754-3FB7-E1FEF061E634}"/>
              </a:ext>
            </a:extLst>
          </p:cNvPr>
          <p:cNvGrpSpPr/>
          <p:nvPr/>
        </p:nvGrpSpPr>
        <p:grpSpPr>
          <a:xfrm>
            <a:off x="335526" y="1295570"/>
            <a:ext cx="4490748" cy="2553947"/>
            <a:chOff x="225268" y="1387242"/>
            <a:chExt cx="4490748" cy="255394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8F99D-D7B3-6451-B373-D2F43FB34E39}"/>
                </a:ext>
              </a:extLst>
            </p:cNvPr>
            <p:cNvGrpSpPr/>
            <p:nvPr/>
          </p:nvGrpSpPr>
          <p:grpSpPr>
            <a:xfrm>
              <a:off x="225268" y="1387242"/>
              <a:ext cx="4483674" cy="698480"/>
              <a:chOff x="225268" y="1387242"/>
              <a:chExt cx="4483674" cy="69848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B99503-1CEF-4782-1E81-B27647E7DB01}"/>
                  </a:ext>
                </a:extLst>
              </p:cNvPr>
              <p:cNvSpPr txBox="1"/>
              <p:nvPr/>
            </p:nvSpPr>
            <p:spPr>
              <a:xfrm>
                <a:off x="923245" y="1582593"/>
                <a:ext cx="37856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Triển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khai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ứng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dụng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nhanh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,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dễ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quản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400" dirty="0" err="1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lý</a:t>
                </a:r>
                <a:r>
                  <a:rPr lang="en-US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9DADDFC-25A9-5704-71DA-C41B6384871C}"/>
                  </a:ext>
                </a:extLst>
              </p:cNvPr>
              <p:cNvGrpSpPr/>
              <p:nvPr/>
            </p:nvGrpSpPr>
            <p:grpSpPr>
              <a:xfrm>
                <a:off x="225268" y="1387242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7" name="椭圆 47">
                  <a:extLst>
                    <a:ext uri="{FF2B5EF4-FFF2-40B4-BE49-F238E27FC236}">
                      <a16:creationId xmlns:a16="http://schemas.microsoft.com/office/drawing/2014/main" id="{B4894D9D-0820-F661-5A09-730366E58BF2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8" name="椭圆 48">
                  <a:extLst>
                    <a:ext uri="{FF2B5EF4-FFF2-40B4-BE49-F238E27FC236}">
                      <a16:creationId xmlns:a16="http://schemas.microsoft.com/office/drawing/2014/main" id="{B37DD66E-7DE6-EDB8-A5FD-00349E6434BB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9" name="文本框 82">
                  <a:extLst>
                    <a:ext uri="{FF2B5EF4-FFF2-40B4-BE49-F238E27FC236}">
                      <a16:creationId xmlns:a16="http://schemas.microsoft.com/office/drawing/2014/main" id="{B063A35D-5BA0-36A4-F568-755C06462008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01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CD325A-7257-162B-85E8-A50E999DC4F7}"/>
                </a:ext>
              </a:extLst>
            </p:cNvPr>
            <p:cNvGrpSpPr/>
            <p:nvPr/>
          </p:nvGrpSpPr>
          <p:grpSpPr>
            <a:xfrm>
              <a:off x="225268" y="2261088"/>
              <a:ext cx="4490748" cy="698480"/>
              <a:chOff x="225268" y="2421050"/>
              <a:chExt cx="4490748" cy="69848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4CECA5-B595-33FA-C66E-13A64D117723}"/>
                  </a:ext>
                </a:extLst>
              </p:cNvPr>
              <p:cNvSpPr txBox="1"/>
              <p:nvPr/>
            </p:nvSpPr>
            <p:spPr>
              <a:xfrm>
                <a:off x="930319" y="2532654"/>
                <a:ext cx="37856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Đảm bảo ứng dụng chạy ổn định trên mọi máy, kể cả khi đưa lên server.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CD21F8E-7C36-B453-C5BF-40695107E08A}"/>
                  </a:ext>
                </a:extLst>
              </p:cNvPr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14" name="椭圆 47">
                  <a:extLst>
                    <a:ext uri="{FF2B5EF4-FFF2-40B4-BE49-F238E27FC236}">
                      <a16:creationId xmlns:a16="http://schemas.microsoft.com/office/drawing/2014/main" id="{FC9CA11B-2485-601C-358D-DA34B1628076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5" name="椭圆 48">
                  <a:extLst>
                    <a:ext uri="{FF2B5EF4-FFF2-40B4-BE49-F238E27FC236}">
                      <a16:creationId xmlns:a16="http://schemas.microsoft.com/office/drawing/2014/main" id="{E9D7D82F-8A02-5B75-9717-34F15966F7C4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6" name="文本框 82">
                  <a:extLst>
                    <a:ext uri="{FF2B5EF4-FFF2-40B4-BE49-F238E27FC236}">
                      <a16:creationId xmlns:a16="http://schemas.microsoft.com/office/drawing/2014/main" id="{33F61A5B-72A3-4D72-5B9E-ABA80BBAE3E3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02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91D976-C3C2-4993-A92F-952FBDFB8E57}"/>
                </a:ext>
              </a:extLst>
            </p:cNvPr>
            <p:cNvGrpSpPr/>
            <p:nvPr/>
          </p:nvGrpSpPr>
          <p:grpSpPr>
            <a:xfrm>
              <a:off x="225268" y="3242709"/>
              <a:ext cx="4476040" cy="698480"/>
              <a:chOff x="225268" y="2421050"/>
              <a:chExt cx="4476040" cy="6984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C8D2EE-7FA9-AA36-537C-DFBDA8C86259}"/>
                  </a:ext>
                </a:extLst>
              </p:cNvPr>
              <p:cNvSpPr txBox="1"/>
              <p:nvPr/>
            </p:nvSpPr>
            <p:spPr>
              <a:xfrm>
                <a:off x="915611" y="2528950"/>
                <a:ext cx="37856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400" dirty="0">
                    <a:effectLst/>
                    <a:latin typeface="Segoe UI" panose="020B0502040204020203" pitchFamily="34" charset="0"/>
                    <a:ea typeface="Aptos" panose="020B0004020202020204" pitchFamily="34" charset="0"/>
                    <a:cs typeface="Segoe UI" panose="020B0502040204020203" pitchFamily="34" charset="0"/>
                  </a:rPr>
                  <a:t>Dễ dàng chia sẻ với người khác hoặc deploy lên môi trường thực tế như cloud.</a:t>
                </a:r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111DE67-7A81-1679-49CC-D6BC487CE84B}"/>
                  </a:ext>
                </a:extLst>
              </p:cNvPr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11" name="椭圆 47">
                  <a:extLst>
                    <a:ext uri="{FF2B5EF4-FFF2-40B4-BE49-F238E27FC236}">
                      <a16:creationId xmlns:a16="http://schemas.microsoft.com/office/drawing/2014/main" id="{F0F7807E-B7AF-DFA6-7C90-7D731C8DF0B9}"/>
                    </a:ext>
                  </a:extLst>
                </p:cNvPr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8" name="椭圆 48">
                  <a:extLst>
                    <a:ext uri="{FF2B5EF4-FFF2-40B4-BE49-F238E27FC236}">
                      <a16:creationId xmlns:a16="http://schemas.microsoft.com/office/drawing/2014/main" id="{35BA1839-D2CA-87D9-285D-D6F912C4A44D}"/>
                    </a:ext>
                  </a:extLst>
                </p:cNvPr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19" name="文本框 82">
                  <a:extLst>
                    <a:ext uri="{FF2B5EF4-FFF2-40B4-BE49-F238E27FC236}">
                      <a16:creationId xmlns:a16="http://schemas.microsoft.com/office/drawing/2014/main" id="{0605284B-F2C3-A86C-A5F6-20EC08C8FCBB}"/>
                    </a:ext>
                  </a:extLst>
                </p:cNvPr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03</a:t>
                  </a:r>
                  <a:endParaRPr lang="zh-CN" altLang="en-US" sz="2000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B40C45-D2B3-ED63-0A59-AE141B1124C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Đóng gói và triển khai ứng dụng nhất quán trên mọi môi trường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9E5A6-F330-70DE-1FF7-B1B3E60F1601}"/>
              </a:ext>
            </a:extLst>
          </p:cNvPr>
          <p:cNvSpPr txBox="1"/>
          <p:nvPr/>
        </p:nvSpPr>
        <p:spPr>
          <a:xfrm>
            <a:off x="873778" y="423801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Nhờ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Docker,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chạy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còn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phức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tạp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chỉ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vài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dòng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lệnh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xong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7" name="Picture 26" descr="A blue whale with a container on it&#10;&#10;AI-generated content may be incorrect.">
            <a:extLst>
              <a:ext uri="{FF2B5EF4-FFF2-40B4-BE49-F238E27FC236}">
                <a16:creationId xmlns:a16="http://schemas.microsoft.com/office/drawing/2014/main" id="{69203BD3-AAF3-D4C9-FB5D-C4D44B0B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80" y="555365"/>
            <a:ext cx="4395177" cy="43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34" grpId="0" animBg="1"/>
      <p:bldP spid="39" grpId="0" animBg="1"/>
      <p:bldP spid="21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6196" y="1785617"/>
            <a:ext cx="699713" cy="269367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3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F2D42DE9-D1A2-0865-2039-9E3581C475FD}"/>
              </a:ext>
            </a:extLst>
          </p:cNvPr>
          <p:cNvGrpSpPr/>
          <p:nvPr/>
        </p:nvGrpSpPr>
        <p:grpSpPr>
          <a:xfrm>
            <a:off x="4752020" y="2256490"/>
            <a:ext cx="4070460" cy="546959"/>
            <a:chOff x="5428352" y="1884606"/>
            <a:chExt cx="4272984" cy="736183"/>
          </a:xfrm>
          <a:solidFill>
            <a:schemeClr val="accent1"/>
          </a:solidFill>
        </p:grpSpPr>
        <p:sp>
          <p:nvSpPr>
            <p:cNvPr id="5" name="燕尾形 18">
              <a:extLst>
                <a:ext uri="{FF2B5EF4-FFF2-40B4-BE49-F238E27FC236}">
                  <a16:creationId xmlns:a16="http://schemas.microsoft.com/office/drawing/2014/main" id="{B2BB5A55-F41D-C5FA-7FF8-20512E9FC412}"/>
                </a:ext>
              </a:extLst>
            </p:cNvPr>
            <p:cNvSpPr/>
            <p:nvPr/>
          </p:nvSpPr>
          <p:spPr>
            <a:xfrm rot="10800000">
              <a:off x="5428352" y="188460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623ECB-32F0-9B8D-3E6B-8296C41C4856}"/>
                </a:ext>
              </a:extLst>
            </p:cNvPr>
            <p:cNvSpPr txBox="1"/>
            <p:nvPr/>
          </p:nvSpPr>
          <p:spPr>
            <a:xfrm>
              <a:off x="7078754" y="1999209"/>
              <a:ext cx="2495392" cy="62158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Xử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Lý API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29C626-33A7-2394-503D-CDD68604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4" y="1239668"/>
            <a:ext cx="4483704" cy="224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9A03-2201-3DE3-EF37-67220573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A3D2DDF0-B209-A20D-6FAF-9EBFFBE0A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19FFA134-B131-BEAA-81B9-4666BE0B0BA0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24E526-D384-050D-66F0-9552EB44EA41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1CFB48-DC9D-FB0B-F7FE-EDD93EBC5A9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API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là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gì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?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4D6CB-BB49-A1FF-07F4-9CA871BC7EEC}"/>
              </a:ext>
            </a:extLst>
          </p:cNvPr>
          <p:cNvSpPr txBox="1"/>
          <p:nvPr/>
        </p:nvSpPr>
        <p:spPr>
          <a:xfrm>
            <a:off x="258097" y="1101290"/>
            <a:ext cx="4313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API (Application Programming Interface)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lập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dụng,cho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phép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mềm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tiếp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952420-D608-875F-93CC-DBE2A4002D3E}"/>
              </a:ext>
            </a:extLst>
          </p:cNvPr>
          <p:cNvSpPr txBox="1"/>
          <p:nvPr/>
        </p:nvSpPr>
        <p:spPr>
          <a:xfrm>
            <a:off x="258096" y="2072911"/>
            <a:ext cx="44939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Trong ứng dụng của mình,API được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dùng để lấy dữ liệu thời tiết từ dịch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vụ bên ngoài (ví dụ:OpenWeatherMap).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API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OpenWeatherMap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User uploaded image">
            <a:extLst>
              <a:ext uri="{FF2B5EF4-FFF2-40B4-BE49-F238E27FC236}">
                <a16:creationId xmlns:a16="http://schemas.microsoft.com/office/drawing/2014/main" id="{6D736451-2569-2B2B-C38F-3EB2C7F1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11" y="744034"/>
            <a:ext cx="3786523" cy="378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25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45B6-013B-FC1B-CFF7-A4C3E71B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EE996411-AF47-5EA0-1223-809CA4032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838B28DA-0E50-9FC6-FC42-E698CD8803F8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0EC58-115B-0814-B7C4-2CE4D6F09D83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F91D5A-DD40-8672-0E52-98D17EC184DD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Cách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705AF-8D63-7A2C-8C57-151F95BA4247}"/>
              </a:ext>
            </a:extLst>
          </p:cNvPr>
          <p:cNvSpPr txBox="1"/>
          <p:nvPr/>
        </p:nvSpPr>
        <p:spPr>
          <a:xfrm>
            <a:off x="258097" y="1101290"/>
            <a:ext cx="43139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1: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Đăng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ký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khoản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tại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OpenWeatherMap.</a:t>
            </a: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2: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Lấy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API key</a:t>
            </a:r>
          </a:p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Bước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3: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API key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file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môi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trường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.env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434F7-A27D-A378-49DF-62FE17C8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27" y="2574966"/>
            <a:ext cx="3912737" cy="433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59A92-371F-F503-FC14-307B7EDD7B10}"/>
              </a:ext>
            </a:extLst>
          </p:cNvPr>
          <p:cNvSpPr txBox="1"/>
          <p:nvPr/>
        </p:nvSpPr>
        <p:spPr>
          <a:xfrm>
            <a:off x="4427984" y="1006707"/>
            <a:ext cx="4608512" cy="256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API này cung cấp dữ liệu thời tiết chính xác và đáng tin cậy, với nhiều tính năng hữu ích như:</a:t>
            </a:r>
            <a:endParaRPr lang="en-US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 tiết hiện tại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Dự báo 5 ngày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 kiếm địa điểm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 đổi tọa độ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Nhiều đơn vị đo khác nhau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1A5E6-5179-4E23-F7F6-31BFF947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7" y="3112604"/>
            <a:ext cx="4080761" cy="16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2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AABE-3365-0D69-9791-ED69C9147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B580B5EC-864D-BF2D-247A-117A95351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35258A71-8E71-46BD-E65C-25F6A718C39C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ADC2DF-BCD3-A9F9-BA89-53E07904BDF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333EA4-5B0A-7D7D-1EB0-6B9216328D2B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Luồng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gọi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B7249-E994-142D-C308-62FA7A27BFD4}"/>
              </a:ext>
            </a:extLst>
          </p:cNvPr>
          <p:cNvSpPr txBox="1"/>
          <p:nvPr/>
        </p:nvSpPr>
        <p:spPr>
          <a:xfrm>
            <a:off x="335526" y="1026597"/>
            <a:ext cx="8692121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vi-VN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 vào trang chính: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Ứng dụng lấy vị trí hiện tại của người dùng (qua trình duyệt).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Gọi API để lấy thời tiết hiện tại và dự báo cho vị trí đó.</a:t>
            </a:r>
          </a:p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vi-VN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 tìm kiếm thành phố: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 người dùng nhập tên thành phố, gọi API để gợi ý các thành phố phù hợp.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 chọn thành phố, gọi API để lấy thời tiết và dự báo cho thành phố đó.</a:t>
            </a:r>
          </a:p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vi-VN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 xem chi tiết thành phố: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Gọi API để lấy thông tin thời tiết hiện tại và dự báo cho thành phố đã chọn.</a:t>
            </a:r>
          </a:p>
          <a:p>
            <a:pPr>
              <a:buNone/>
            </a:pPr>
            <a:b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9F9E-B466-E744-AAE4-96B98705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95FED269-8148-52D6-AE4B-EE1D5A587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C161509C-0417-BA87-B054-0E18EF0F92F5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56F49C-2696-9888-0953-649EA12E78D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E874E3-894A-ACC1-B4EB-1726C1F15425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Cấu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hình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1A9EB-2ACD-A105-2802-1FB9971B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848546"/>
            <a:ext cx="3732418" cy="2032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0E970B-02FC-468D-D71E-F2C4B1C1C225}"/>
              </a:ext>
            </a:extLst>
          </p:cNvPr>
          <p:cNvSpPr txBox="1"/>
          <p:nvPr/>
        </p:nvSpPr>
        <p:spPr>
          <a:xfrm>
            <a:off x="363810" y="848546"/>
            <a:ext cx="4572000" cy="357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vi-VN" sz="1600" dirty="0">
                <a:latin typeface="Segoe UI" panose="020B0502040204020203" pitchFamily="34" charset="0"/>
                <a:cs typeface="Segoe UI" panose="020B0502040204020203" pitchFamily="34" charset="0"/>
              </a:rPr>
              <a:t>Dữ liệu này được sử dụng trong các components: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vi-VN" sz="1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CurrentWeather</a:t>
            </a:r>
            <a:r>
              <a:rPr lang="vi-VN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thị thông tin thời tiết hiện tại</a:t>
            </a:r>
            <a:r>
              <a:rPr lang="en-US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vi-VN" sz="1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WeatherForecast</a:t>
            </a:r>
            <a:r>
              <a:rPr lang="vi-VN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thị dự báo thời tiết</a:t>
            </a:r>
            <a:r>
              <a:rPr lang="en-US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vi-VN" sz="1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WeatherDetails</a:t>
            </a:r>
            <a:r>
              <a:rPr lang="vi-VN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thị chi tiết thời tiết</a:t>
            </a:r>
            <a:r>
              <a:rPr lang="en-US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4"/>
            </a:pPr>
            <a:r>
              <a:rPr lang="vi-VN" sz="1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HourlyTemperature</a:t>
            </a:r>
            <a:r>
              <a:rPr lang="vi-VN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thị biểu đồ nhiệt độ theo giờ</a:t>
            </a:r>
            <a:r>
              <a:rPr lang="en-US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5"/>
            </a:pPr>
            <a:r>
              <a:rPr lang="vi-VN" sz="1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FavoriteCities</a:t>
            </a:r>
            <a:r>
              <a:rPr lang="vi-VN" sz="16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thị danh sách thành phố yêu thích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vi-VN" sz="16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r>
              <a:rPr lang="vi-VN" sz="1600" dirty="0">
                <a:latin typeface="Segoe UI" panose="020B0502040204020203" pitchFamily="34" charset="0"/>
                <a:cs typeface="Segoe UI" panose="020B0502040204020203" pitchFamily="34" charset="0"/>
              </a:rPr>
              <a:t>Mỗi component sẽ xử lý và hiển thị các phần khác nhau của dữ liệu API trả về, tạo nên một giao diện thời tiết đầy đủ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9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C4FEEDF-5FEB-4B8E-AB61-20A4C939EA6D}"/>
              </a:ext>
            </a:extLst>
          </p:cNvPr>
          <p:cNvSpPr/>
          <p:nvPr/>
        </p:nvSpPr>
        <p:spPr>
          <a:xfrm>
            <a:off x="0" y="2176500"/>
            <a:ext cx="2051720" cy="648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735796" y="1314567"/>
            <a:ext cx="787899" cy="300152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1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129742" y="1995836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2</a:t>
            </a:r>
            <a:endParaRPr lang="zh-CN" altLang="en-US" sz="2000" b="1" dirty="0">
              <a:solidFill>
                <a:schemeClr val="accent2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31572" y="2682139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3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3</a:t>
            </a:r>
            <a:endParaRPr lang="zh-CN" altLang="en-US" sz="2000" b="1" dirty="0">
              <a:solidFill>
                <a:schemeClr val="accent3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885916" y="1245997"/>
            <a:ext cx="4070460" cy="529593"/>
            <a:chOff x="5349226" y="2010956"/>
            <a:chExt cx="4272984" cy="712808"/>
          </a:xfrm>
          <a:solidFill>
            <a:schemeClr val="accent1"/>
          </a:solidFill>
        </p:grpSpPr>
        <p:sp>
          <p:nvSpPr>
            <p:cNvPr id="9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747535" y="2102183"/>
              <a:ext cx="2495392" cy="62158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Giới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Thiệu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Tổng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Quan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Về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Sản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Phầm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937318" y="1924477"/>
            <a:ext cx="4070459" cy="498455"/>
            <a:chOff x="2569789" y="3646467"/>
            <a:chExt cx="4272984" cy="670899"/>
          </a:xfrm>
          <a:solidFill>
            <a:schemeClr val="accent2"/>
          </a:solidFill>
        </p:grpSpPr>
        <p:sp>
          <p:nvSpPr>
            <p:cNvPr id="9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635063" y="3742513"/>
              <a:ext cx="1783324" cy="4668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lvl="0"/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Công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Nghệ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Sử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Dụng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3885916" y="2610893"/>
            <a:ext cx="4070459" cy="675880"/>
            <a:chOff x="5349226" y="5365450"/>
            <a:chExt cx="4272984" cy="880837"/>
          </a:xfrm>
          <a:solidFill>
            <a:schemeClr val="accent3"/>
          </a:solidFill>
        </p:grpSpPr>
        <p:sp>
          <p:nvSpPr>
            <p:cNvPr id="100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995231" y="5515017"/>
              <a:ext cx="1642601" cy="73127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Xử</a:t>
              </a:r>
              <a:r>
                <a:rPr lang="en-US" altLang="vi-VN" sz="14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lý</a:t>
              </a:r>
              <a:r>
                <a:rPr lang="en-US" altLang="vi-VN" sz="14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API</a:t>
              </a:r>
              <a:endParaRPr lang="vi-VN" altLang="vi-VN" sz="14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131436" y="3456784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4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4</a:t>
            </a:r>
            <a:endParaRPr lang="zh-CN" altLang="en-US" sz="2000" b="1" dirty="0">
              <a:solidFill>
                <a:schemeClr val="accent4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3995553" y="3313644"/>
            <a:ext cx="4012223" cy="551864"/>
            <a:chOff x="2569789" y="3646467"/>
            <a:chExt cx="4272984" cy="670899"/>
          </a:xfrm>
          <a:solidFill>
            <a:schemeClr val="accent4"/>
          </a:solidFill>
        </p:grpSpPr>
        <p:sp>
          <p:nvSpPr>
            <p:cNvPr id="51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72838" y="3781666"/>
              <a:ext cx="2327031" cy="4238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Giao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Diện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Người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Dùng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61764" y="2271331"/>
            <a:ext cx="1728192" cy="335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r>
              <a:rPr lang="en-US" altLang="vi-VN" sz="2500" dirty="0" err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Nội</a:t>
            </a:r>
            <a:r>
              <a:rPr lang="en-US" altLang="vi-VN" sz="2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 Dung</a:t>
            </a:r>
            <a:endParaRPr lang="vi-VN" altLang="vi-VN" sz="2500" dirty="0">
              <a:solidFill>
                <a:schemeClr val="bg1"/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7" name="Group 17">
            <a:extLst>
              <a:ext uri="{FF2B5EF4-FFF2-40B4-BE49-F238E27FC236}">
                <a16:creationId xmlns:a16="http://schemas.microsoft.com/office/drawing/2014/main" id="{080D7F3D-D3E4-F213-A1E1-8A0DB0E1DFFB}"/>
              </a:ext>
            </a:extLst>
          </p:cNvPr>
          <p:cNvGrpSpPr/>
          <p:nvPr/>
        </p:nvGrpSpPr>
        <p:grpSpPr>
          <a:xfrm>
            <a:off x="3986455" y="4053471"/>
            <a:ext cx="4012222" cy="547604"/>
            <a:chOff x="5339536" y="5538506"/>
            <a:chExt cx="4272984" cy="670899"/>
          </a:xfrm>
          <a:solidFill>
            <a:schemeClr val="accent3"/>
          </a:solidFill>
        </p:grpSpPr>
        <p:sp>
          <p:nvSpPr>
            <p:cNvPr id="8" name="燕尾形 23">
              <a:extLst>
                <a:ext uri="{FF2B5EF4-FFF2-40B4-BE49-F238E27FC236}">
                  <a16:creationId xmlns:a16="http://schemas.microsoft.com/office/drawing/2014/main" id="{74BB156A-36D2-09CE-D591-4D4DCDEC31ED}"/>
                </a:ext>
              </a:extLst>
            </p:cNvPr>
            <p:cNvSpPr/>
            <p:nvPr/>
          </p:nvSpPr>
          <p:spPr>
            <a:xfrm rot="10800000">
              <a:off x="5339536" y="553850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FF09B-81F3-71C9-A2DD-7836340DB62A}"/>
                </a:ext>
              </a:extLst>
            </p:cNvPr>
            <p:cNvSpPr txBox="1"/>
            <p:nvPr/>
          </p:nvSpPr>
          <p:spPr>
            <a:xfrm>
              <a:off x="5844502" y="5696619"/>
              <a:ext cx="1642601" cy="354668"/>
            </a:xfrm>
            <a:prstGeom prst="rect">
              <a:avLst/>
            </a:prstGeom>
            <a:noFill/>
          </p:spPr>
          <p:txBody>
            <a:bodyPr wrap="none" rtlCol="0">
              <a:normAutofit lnSpcReduction="10000"/>
            </a:bodyPr>
            <a:lstStyle/>
            <a:p>
              <a:pPr lvl="0"/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Triển</a:t>
              </a:r>
              <a:r>
                <a:rPr lang="en-US" altLang="vi-VN" sz="14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Khai </a:t>
              </a:r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Và</a:t>
              </a:r>
              <a:r>
                <a:rPr lang="en-US" altLang="vi-VN" sz="14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Quản Lý </a:t>
              </a:r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Mã</a:t>
              </a:r>
              <a:r>
                <a:rPr lang="en-US" altLang="vi-VN" sz="14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4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Nguồn</a:t>
              </a:r>
              <a:endParaRPr lang="vi-VN" altLang="vi-VN" sz="14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0A6C3E-3C63-90C4-7ABF-DEFA7607B2C8}"/>
              </a:ext>
            </a:extLst>
          </p:cNvPr>
          <p:cNvSpPr txBox="1"/>
          <p:nvPr/>
        </p:nvSpPr>
        <p:spPr>
          <a:xfrm>
            <a:off x="2738416" y="4182527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3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</a:t>
            </a:r>
            <a:r>
              <a:rPr lang="en-US" altLang="vi-VN" sz="2000" b="1" dirty="0">
                <a:solidFill>
                  <a:schemeClr val="accent3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5</a:t>
            </a:r>
            <a:endParaRPr lang="zh-CN" altLang="en-US" sz="2000" b="1" dirty="0">
              <a:solidFill>
                <a:schemeClr val="accent3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25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shred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1" grpId="0"/>
      <p:bldP spid="82" grpId="0"/>
      <p:bldP spid="83" grpId="0"/>
      <p:bldP spid="49" grpId="0"/>
      <p:bldP spid="30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CE9F2-F839-780D-D1C2-D9B3EA3EF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51865DF7-CD17-FF37-8E38-665C2914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E319BD0F-4C2C-AAC8-4343-FCFD0E21A3E1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75275B-8059-0044-ABF1-46474C41E95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A6C7B5-2D66-F953-B0CC-7130848DB23A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Cách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gọi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7A7E9-AB0B-F136-4918-4ED6FA0DF852}"/>
              </a:ext>
            </a:extLst>
          </p:cNvPr>
          <p:cNvSpPr txBox="1"/>
          <p:nvPr/>
        </p:nvSpPr>
        <p:spPr>
          <a:xfrm>
            <a:off x="335526" y="1026597"/>
            <a:ext cx="6324705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vi-VN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 dụng các hàm bất đồng bộ (async/await) để gọi API.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vi-VN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 dụng thư viện React Query để quản lý trạng thái gọi API, cache dữ liệu, xử lý loading và error.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E5528-CBB9-2335-1DDC-919A2173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75916"/>
            <a:ext cx="6925642" cy="163852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E8CA921-162D-E5CD-1F3B-6DC6E990D65F}"/>
              </a:ext>
            </a:extLst>
          </p:cNvPr>
          <p:cNvSpPr txBox="1"/>
          <p:nvPr/>
        </p:nvSpPr>
        <p:spPr>
          <a:xfrm>
            <a:off x="2286000" y="227181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Segoe UI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31100A9-411C-D869-9378-784B4C2601BA}"/>
              </a:ext>
            </a:extLst>
          </p:cNvPr>
          <p:cNvSpPr txBox="1"/>
          <p:nvPr/>
        </p:nvSpPr>
        <p:spPr>
          <a:xfrm>
            <a:off x="2286000" y="22718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Segoe UI</a:t>
            </a:r>
          </a:p>
        </p:txBody>
      </p:sp>
    </p:spTree>
    <p:extLst>
      <p:ext uri="{BB962C8B-B14F-4D97-AF65-F5344CB8AC3E}">
        <p14:creationId xmlns:p14="http://schemas.microsoft.com/office/powerpoint/2010/main" val="19489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3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B2033-64B9-0625-EB67-9DA0B588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BBFB4FDC-35EA-D67F-99AE-138FDFEFE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F1EBEADE-385E-5415-891A-06F3F8934EC3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5FA993-2B92-F9D4-E147-56E078C9BDFE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C1FC24-DCB0-AB5F-B9C3-3D8B579BBC2F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Dữ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liệu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trả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về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D76D1-D872-F1B6-484A-254963EC9CA4}"/>
              </a:ext>
            </a:extLst>
          </p:cNvPr>
          <p:cNvSpPr txBox="1"/>
          <p:nvPr/>
        </p:nvSpPr>
        <p:spPr>
          <a:xfrm>
            <a:off x="258097" y="1065926"/>
            <a:ext cx="632470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trả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JSON, bao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ẩm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gió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icon.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giờ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ngày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 tin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địa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r>
              <a:rPr lang="en-US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A36C4-316B-D50C-8566-3448A5BA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76" y="808347"/>
            <a:ext cx="3728594" cy="4284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53C6AD-B0B0-8A25-C37A-9D7D9D8A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79" y="2563227"/>
            <a:ext cx="4847750" cy="238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57A5-8DD9-77A6-1454-389699EC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83E2CFA8-A58B-1823-EA38-F24D6312C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752770C7-3B69-3BCD-B243-B1D43E7C38E8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83D7C-8AAF-2E91-5C80-7B98CC1FD27B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723103-0E17-5D92-749F-8E45D0F3495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Xử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lý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dữ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liệu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A8D72-39AC-95A0-0463-5C9B82C4523F}"/>
              </a:ext>
            </a:extLst>
          </p:cNvPr>
          <p:cNvSpPr txBox="1"/>
          <p:nvPr/>
        </p:nvSpPr>
        <p:spPr>
          <a:xfrm>
            <a:off x="251231" y="1065925"/>
            <a:ext cx="4752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 liệu được chuyển đổi,dịch sang tiếng Việt (nếu cần) trước khi hiển thị.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660FA-57A8-9E24-59C2-9A0DCFA60651}"/>
              </a:ext>
            </a:extLst>
          </p:cNvPr>
          <p:cNvSpPr txBox="1"/>
          <p:nvPr/>
        </p:nvSpPr>
        <p:spPr>
          <a:xfrm>
            <a:off x="258096" y="1747621"/>
            <a:ext cx="7338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Nếu API trả về lỗi (ví dụ: không tìm thấy thành phố, lỗi mạng), ứng dụng sẽ hiển thị thông báo lỗi cho người dùng.</a:t>
            </a:r>
          </a:p>
        </p:txBody>
      </p:sp>
    </p:spTree>
    <p:extLst>
      <p:ext uri="{BB962C8B-B14F-4D97-AF65-F5344CB8AC3E}">
        <p14:creationId xmlns:p14="http://schemas.microsoft.com/office/powerpoint/2010/main" val="5933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3A183-5B3C-A93D-5A83-EDB0B809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A3A9D799-51A4-3CC4-3072-0DABEB09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EAEF1731-31D7-E859-F069-241CE05D6D8A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D7CD14-C582-A18B-A739-785613E51B07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92FFE3-838E-4279-961D-5DE697146BA5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Cách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hoạt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động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95D59-4DB2-07F1-0D3C-69163F16D17D}"/>
              </a:ext>
            </a:extLst>
          </p:cNvPr>
          <p:cNvSpPr txBox="1"/>
          <p:nvPr/>
        </p:nvSpPr>
        <p:spPr>
          <a:xfrm>
            <a:off x="258097" y="949022"/>
            <a:ext cx="475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Khởi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request</a:t>
            </a:r>
            <a:endParaRPr lang="vi-VN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17F45-BCD4-B844-11BC-01A44F9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9" y="1478384"/>
            <a:ext cx="6516009" cy="1409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E0E4A-0E69-7B5E-9D6A-CF3D634D48CD}"/>
              </a:ext>
            </a:extLst>
          </p:cNvPr>
          <p:cNvSpPr txBox="1"/>
          <p:nvPr/>
        </p:nvSpPr>
        <p:spPr>
          <a:xfrm>
            <a:off x="258097" y="2948805"/>
            <a:ext cx="45720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Hàm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này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URL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đầy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tham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endParaRPr lang="en-US" sz="170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Tự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API key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mỗi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request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tham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chuỗi</a:t>
            </a:r>
            <a:r>
              <a:rPr lang="en-US" sz="17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query string</a:t>
            </a:r>
          </a:p>
        </p:txBody>
      </p:sp>
    </p:spTree>
    <p:extLst>
      <p:ext uri="{BB962C8B-B14F-4D97-AF65-F5344CB8AC3E}">
        <p14:creationId xmlns:p14="http://schemas.microsoft.com/office/powerpoint/2010/main" val="2038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093B8-92B7-1178-89BD-558E0E22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B94226B5-A921-D18D-7DEF-AFBCA985F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762BC2A8-68D0-91E9-A1E5-8DE9EFDF7A8C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0D5C6D-F6AE-DCD1-E511-5A847E391EA2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76F555-BA32-37C3-B971-918E22B44186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Cách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hoạt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động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F45D8-C04B-D9CE-6A89-F870731C1AB9}"/>
              </a:ext>
            </a:extLst>
          </p:cNvPr>
          <p:cNvSpPr txBox="1"/>
          <p:nvPr/>
        </p:nvSpPr>
        <p:spPr>
          <a:xfrm>
            <a:off x="258097" y="949022"/>
            <a:ext cx="475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response</a:t>
            </a:r>
            <a:endParaRPr lang="vi-VN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C7A36-417A-F0A3-E797-2E529E756EAE}"/>
              </a:ext>
            </a:extLst>
          </p:cNvPr>
          <p:cNvSpPr txBox="1"/>
          <p:nvPr/>
        </p:nvSpPr>
        <p:spPr>
          <a:xfrm>
            <a:off x="255105" y="3329162"/>
            <a:ext cx="4572000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request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đợi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response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tra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response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response </a:t>
            </a:r>
            <a:r>
              <a:rPr lang="en-US" sz="16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16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F43D0-EC81-AE5D-4902-DB34B5DE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6" y="1437828"/>
            <a:ext cx="552527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3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EC98-A6E1-AB6A-7224-5C210BC2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EABBEBA5-EFAC-3FC9-E7A9-87FEF6C8F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>
            <a:extLst>
              <a:ext uri="{FF2B5EF4-FFF2-40B4-BE49-F238E27FC236}">
                <a16:creationId xmlns:a16="http://schemas.microsoft.com/office/drawing/2014/main" id="{DDBC9A4D-1A59-F612-47DF-CD39150FA1AB}"/>
              </a:ext>
            </a:extLst>
          </p:cNvPr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476961-0E3D-8D47-9C7C-39C4C81B52C9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4E3109-8487-3954-7E74-129AEEBB63E0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Vai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trò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của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API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91C13-12B0-FC19-CBEE-C36D1C4F561C}"/>
              </a:ext>
            </a:extLst>
          </p:cNvPr>
          <p:cNvSpPr txBox="1"/>
          <p:nvPr/>
        </p:nvSpPr>
        <p:spPr>
          <a:xfrm>
            <a:off x="258097" y="1269623"/>
            <a:ext cx="68580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API là cầu nối giữa ứng dụng và nguồn dữ liệu thời tiết.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Việc sử dụng API giúp ứng dụng luôn cập nhật thông tin mới nhất, đa dạng và chính xác.</a:t>
            </a:r>
          </a:p>
          <a:p>
            <a:pPr marL="285750" indent="-285750"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Xử lý tốt dữ liệu API giúp nâng cao trải nghiệm người dùng.</a:t>
            </a:r>
          </a:p>
        </p:txBody>
      </p:sp>
    </p:spTree>
    <p:extLst>
      <p:ext uri="{BB962C8B-B14F-4D97-AF65-F5344CB8AC3E}">
        <p14:creationId xmlns:p14="http://schemas.microsoft.com/office/powerpoint/2010/main" val="2928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6930" y="1749757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4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7FAF2C9C-CF8F-70A5-963E-07B02BD22EC9}"/>
              </a:ext>
            </a:extLst>
          </p:cNvPr>
          <p:cNvGrpSpPr/>
          <p:nvPr/>
        </p:nvGrpSpPr>
        <p:grpSpPr>
          <a:xfrm>
            <a:off x="4697009" y="2212505"/>
            <a:ext cx="4070460" cy="505617"/>
            <a:chOff x="5349226" y="2010956"/>
            <a:chExt cx="4272984" cy="680538"/>
          </a:xfrm>
          <a:solidFill>
            <a:schemeClr val="accent1"/>
          </a:solidFill>
        </p:grpSpPr>
        <p:sp>
          <p:nvSpPr>
            <p:cNvPr id="5" name="燕尾形 18">
              <a:extLst>
                <a:ext uri="{FF2B5EF4-FFF2-40B4-BE49-F238E27FC236}">
                  <a16:creationId xmlns:a16="http://schemas.microsoft.com/office/drawing/2014/main" id="{EF367545-9826-3ED3-F827-434D5579431A}"/>
                </a:ext>
              </a:extLst>
            </p:cNvPr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C3BF3-F1B9-F8FF-FD96-719786D5081F}"/>
                </a:ext>
              </a:extLst>
            </p:cNvPr>
            <p:cNvSpPr txBox="1"/>
            <p:nvPr/>
          </p:nvSpPr>
          <p:spPr>
            <a:xfrm>
              <a:off x="6426550" y="2069913"/>
              <a:ext cx="2495392" cy="62158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Giao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Diện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Người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Dùng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6" name="Picture 5" descr="A group of people working on a project&#10;&#10;AI-generated content may be incorrect.">
            <a:extLst>
              <a:ext uri="{FF2B5EF4-FFF2-40B4-BE49-F238E27FC236}">
                <a16:creationId xmlns:a16="http://schemas.microsoft.com/office/drawing/2014/main" id="{3D5F647D-4E7B-316C-0D16-0149AA6F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340296"/>
            <a:ext cx="4284476" cy="4284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5026558-43D8-660F-1CB3-0BDB9A400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8452"/>
            <a:ext cx="8229600" cy="857515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Giao </a:t>
            </a:r>
            <a:r>
              <a:rPr lang="en-US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68D31-E9DF-C90A-715D-62ADA5E3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8" y="1204803"/>
            <a:ext cx="7200801" cy="35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605"/>
      </p:ext>
    </p:extLst>
  </p:cSld>
  <p:clrMapOvr>
    <a:masterClrMapping/>
  </p:clrMapOvr>
  <p:transition spd="med" advClick="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6B6D0-960A-4E78-4B62-368ACD44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77895C-9F1D-A1C4-D506-649D1AD993AE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60C86A-5F10-FE01-C112-BEB96BF2FABA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B5F37-4F56-472D-4EAE-773D30A8AA13}"/>
              </a:ext>
            </a:extLst>
          </p:cNvPr>
          <p:cNvSpPr txBox="1"/>
          <p:nvPr/>
        </p:nvSpPr>
        <p:spPr>
          <a:xfrm>
            <a:off x="467544" y="1235557"/>
            <a:ext cx="8472949" cy="2472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Giao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đại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tin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28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Card Component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khung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28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endParaRPr lang="en-US" sz="2800" b="0" i="0" dirty="0">
              <a:solidFill>
                <a:srgbClr val="F8F8F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br>
              <a:rPr lang="en-US" sz="2800" b="0" i="0" dirty="0">
                <a:solidFill>
                  <a:srgbClr val="F8F8F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1864B1D-5D13-EA4B-E116-73A8C13E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85" y="2968588"/>
            <a:ext cx="8037891" cy="4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2206"/>
      </p:ext>
    </p:extLst>
  </p:cSld>
  <p:clrMapOvr>
    <a:masterClrMapping/>
  </p:clrMapOvr>
  <p:transition spd="med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65965-4DE0-DB34-8B65-A2EB1C9C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20358-F64D-083B-A675-47753B715314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1F7B53-3049-1A96-87A5-ADF0CAE1F81F}"/>
              </a:ext>
            </a:extLst>
          </p:cNvPr>
          <p:cNvSpPr txBox="1"/>
          <p:nvPr/>
        </p:nvSpPr>
        <p:spPr>
          <a:xfrm>
            <a:off x="258097" y="199549"/>
            <a:ext cx="8550377" cy="68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 tin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Vị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trí</a:t>
            </a:r>
            <a:br>
              <a:rPr lang="en-US" sz="2000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1F8BD-6BC2-63D1-A8FB-6A72BB2187AC}"/>
              </a:ext>
            </a:extLst>
          </p:cNvPr>
          <p:cNvSpPr txBox="1"/>
          <p:nvPr/>
        </p:nvSpPr>
        <p:spPr>
          <a:xfrm>
            <a:off x="341832" y="1689286"/>
            <a:ext cx="343808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địa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điểm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tỉnh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/bang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quốc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</a:t>
            </a:r>
            <a:endParaRPr lang="en-US" sz="32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1D7A12A-6932-EFE7-31D9-CB797FDB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28" y="1781512"/>
            <a:ext cx="5235272" cy="336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8B18B-62EC-E487-115E-E77D2B2A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72" y="708162"/>
            <a:ext cx="4073325" cy="10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98461"/>
      </p:ext>
    </p:extLst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64999" y="1726567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1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13" name="Group 14">
            <a:extLst>
              <a:ext uri="{FF2B5EF4-FFF2-40B4-BE49-F238E27FC236}">
                <a16:creationId xmlns:a16="http://schemas.microsoft.com/office/drawing/2014/main" id="{E47FB040-61A1-7725-818B-29B2E0F3AA36}"/>
              </a:ext>
            </a:extLst>
          </p:cNvPr>
          <p:cNvGrpSpPr/>
          <p:nvPr/>
        </p:nvGrpSpPr>
        <p:grpSpPr>
          <a:xfrm>
            <a:off x="4697009" y="2218322"/>
            <a:ext cx="4070460" cy="529593"/>
            <a:chOff x="5349226" y="2010956"/>
            <a:chExt cx="4272984" cy="712808"/>
          </a:xfrm>
          <a:solidFill>
            <a:schemeClr val="accent1"/>
          </a:solidFill>
        </p:grpSpPr>
        <p:sp>
          <p:nvSpPr>
            <p:cNvPr id="14" name="燕尾形 18">
              <a:extLst>
                <a:ext uri="{FF2B5EF4-FFF2-40B4-BE49-F238E27FC236}">
                  <a16:creationId xmlns:a16="http://schemas.microsoft.com/office/drawing/2014/main" id="{0055A359-D00A-5ABE-5EB4-B880AF9EB15F}"/>
                </a:ext>
              </a:extLst>
            </p:cNvPr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2A95B2-1EC0-0687-AD77-D922220E6C44}"/>
                </a:ext>
              </a:extLst>
            </p:cNvPr>
            <p:cNvSpPr txBox="1"/>
            <p:nvPr/>
          </p:nvSpPr>
          <p:spPr>
            <a:xfrm>
              <a:off x="5747535" y="2102183"/>
              <a:ext cx="2495392" cy="62158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Giới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Thiệu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Tổng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Quan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Về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Sản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Phầm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6" name="Picture 5" descr="A person sitting on a clock&#10;&#10;AI-generated content may be incorrect.">
            <a:extLst>
              <a:ext uri="{FF2B5EF4-FFF2-40B4-BE49-F238E27FC236}">
                <a16:creationId xmlns:a16="http://schemas.microsoft.com/office/drawing/2014/main" id="{7B7154C8-3560-15A4-76EC-EECD0657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1" y="232284"/>
            <a:ext cx="4569317" cy="4569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1429-85D2-112D-9A32-55885DE07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16260E-3E49-FAE4-4016-6D582AE9E889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9272FD-AE56-FB88-18EB-6CE7FF7EB9F4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FAB043-AE83-BB0A-445C-783CCDAD9441}"/>
              </a:ext>
            </a:extLst>
          </p:cNvPr>
          <p:cNvSpPr txBox="1"/>
          <p:nvPr/>
        </p:nvSpPr>
        <p:spPr>
          <a:xfrm>
            <a:off x="179512" y="1348408"/>
            <a:ext cx="4086152" cy="26058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 độ hiện tại và cảm giác thực tế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 độ cao nhất và thấp nhất với biểu tượng mũi tên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E6BC60C-4B68-AFAE-E0A8-4BA772D5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126" y="1638502"/>
            <a:ext cx="4727529" cy="3453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68465-427B-82B1-365F-F43DC671E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741291"/>
            <a:ext cx="2268252" cy="8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89913"/>
      </p:ext>
    </p:extLst>
  </p:cSld>
  <p:clrMapOvr>
    <a:masterClrMapping/>
  </p:clrMapOvr>
  <p:transition spd="med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F313-A90F-C0F6-2223-39FFBD0A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ECDC92-C7BF-521D-138A-DC453C6B16B8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EE5C40-F9D7-6CCE-9D89-D063D87386F2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 tin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ẩm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gió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4F315-EC87-C22C-E3AD-077E09C4275F}"/>
              </a:ext>
            </a:extLst>
          </p:cNvPr>
          <p:cNvSpPr txBox="1"/>
          <p:nvPr/>
        </p:nvSpPr>
        <p:spPr>
          <a:xfrm>
            <a:off x="179512" y="1102187"/>
            <a:ext cx="3564396" cy="30982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thị dạng lưới 2 cột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 dụng biểu tượng trực quan (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Droplets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và 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FF2CD22-196C-0599-4B94-0D6A93A8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55626"/>
            <a:ext cx="5220072" cy="3489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2BCA3-5E96-714A-6661-2AF9846B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750189"/>
            <a:ext cx="3054516" cy="84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8960"/>
      </p:ext>
    </p:extLst>
  </p:cSld>
  <p:clrMapOvr>
    <a:masterClrMapping/>
  </p:clrMapOvr>
  <p:transition spd="med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4B6D-0F37-3818-530B-5B7C82FB0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76603F-8DD0-1AEF-746F-E509A932B52E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48E8B-13F0-3989-3674-4773A75B6D85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Biểu tượng Thời tiết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BC750-AC8A-A579-4E31-E6440569FDEA}"/>
              </a:ext>
            </a:extLst>
          </p:cNvPr>
          <p:cNvSpPr txBox="1"/>
          <p:nvPr/>
        </p:nvSpPr>
        <p:spPr>
          <a:xfrm>
            <a:off x="269671" y="864847"/>
            <a:ext cx="8667564" cy="10054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icon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OpenWeatherMap API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28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18A505C-DF20-71E6-5DD1-3BB84B12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49" y="2070764"/>
            <a:ext cx="5651551" cy="3074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0D26C9-6446-9612-7D5A-1494E5AC4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176500"/>
            <a:ext cx="2808312" cy="26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4100"/>
      </p:ext>
    </p:extLst>
  </p:cSld>
  <p:clrMapOvr>
    <a:masterClrMapping/>
  </p:clrMapOvr>
  <p:transition spd="med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72D9-E305-DC35-8202-146644F2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101920-D366-4B28-807E-6CD13BF7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08452"/>
            <a:ext cx="8229600" cy="857515"/>
          </a:xfrm>
        </p:spPr>
        <p:txBody>
          <a:bodyPr>
            <a:normAutofit/>
          </a:bodyPr>
          <a:lstStyle/>
          <a:p>
            <a:r>
              <a:rPr lang="vi-VN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Hiển thị thời tiết hiện tại</a:t>
            </a:r>
            <a:endParaRPr lang="en-US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796B3-5D34-FD4B-A512-DDF30DB8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96380"/>
            <a:ext cx="779253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122"/>
      </p:ext>
    </p:extLst>
  </p:cSld>
  <p:clrMapOvr>
    <a:masterClrMapping/>
  </p:clrMapOvr>
  <p:transition spd="med" advClick="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0394-3730-D7ED-38C5-6236CF81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5532D2-0178-DF75-97FD-9117B87129B3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73DF95-A36B-CFF2-5D79-DD37068484AA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Component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HourlyTemperature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F708E-1AB5-A26C-57A6-1A5B142A4C04}"/>
              </a:ext>
            </a:extLst>
          </p:cNvPr>
          <p:cNvSpPr txBox="1"/>
          <p:nvPr/>
        </p:nvSpPr>
        <p:spPr>
          <a:xfrm>
            <a:off x="179512" y="1102187"/>
            <a:ext cx="3564396" cy="30982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hiển thị biểu đồ nhiệt độ theo giờ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 dụng thư viện 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Recharts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để vẽ biểu đồ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55487BC-ECC4-0D17-CAF5-B88E0EAD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40" y="1420416"/>
            <a:ext cx="5397497" cy="36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94314"/>
      </p:ext>
    </p:extLst>
  </p:cSld>
  <p:clrMapOvr>
    <a:masterClrMapping/>
  </p:clrMapOvr>
  <p:transition spd="med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6522E-D898-8A99-AE2C-CCABC90A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D072D-BA89-CC9F-A5C8-B5A6A0D60C48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938BC-8037-AF30-B582-84DA58EDF0F0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88C32-8B64-FBB5-FED2-083A051E9C60}"/>
              </a:ext>
            </a:extLst>
          </p:cNvPr>
          <p:cNvSpPr txBox="1"/>
          <p:nvPr/>
        </p:nvSpPr>
        <p:spPr>
          <a:xfrm>
            <a:off x="258097" y="1834096"/>
            <a:ext cx="3564396" cy="25930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Interface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nghĩa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biểu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endParaRPr lang="en-US" sz="3200" b="0" i="0" dirty="0">
              <a:solidFill>
                <a:srgbClr val="F8F8F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br>
              <a:rPr lang="en-US" sz="3200" b="0" i="0" dirty="0">
                <a:solidFill>
                  <a:srgbClr val="F8F8F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vi-VN" sz="32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E475225-47FD-8A89-4D27-8B641876C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94" y="1132385"/>
            <a:ext cx="2143424" cy="7144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A00AA46-8C3A-45BA-0ABA-9BEE9EC6E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44" y="2248508"/>
            <a:ext cx="3140802" cy="17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6674"/>
      </p:ext>
    </p:extLst>
  </p:cSld>
  <p:clrMapOvr>
    <a:masterClrMapping/>
  </p:clrMapOvr>
  <p:transition spd="med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E537-A263-A483-28F3-0B816F30F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613CF0-1B34-4E51-CCD3-964BF0A524A3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8D7CE9-2B64-933E-6D7F-6B6BCDF123E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A08CA-CA09-C027-62C2-D81ED14D4634}"/>
              </a:ext>
            </a:extLst>
          </p:cNvPr>
          <p:cNvSpPr txBox="1"/>
          <p:nvPr/>
        </p:nvSpPr>
        <p:spPr>
          <a:xfrm>
            <a:off x="186089" y="1861243"/>
            <a:ext cx="380984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format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biểu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endParaRPr lang="vi-VN" sz="32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DE4A637-7CAC-EFDF-3A28-037B69C4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968588"/>
            <a:ext cx="5058481" cy="170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CA8E4-82B1-9952-9B83-8BA53F98D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989584"/>
            <a:ext cx="3477110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093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5B3E6-B913-454B-E8FB-54ACF4BE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4BD085-B45C-8A2B-2163-F2FA427CC405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49E384-E4BA-679D-6CFC-900C9A25D6B0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04BCD1-533F-FF81-1711-4B2F1621ACDC}"/>
              </a:ext>
            </a:extLst>
          </p:cNvPr>
          <p:cNvSpPr txBox="1"/>
          <p:nvPr/>
        </p:nvSpPr>
        <p:spPr>
          <a:xfrm>
            <a:off x="107504" y="1054172"/>
            <a:ext cx="4680520" cy="35958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Card component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container</a:t>
            </a:r>
            <a:endParaRPr lang="vi-VN" sz="24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ResponsiveContainer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layout responsive</a:t>
            </a:r>
            <a:endParaRPr lang="vi-VN" sz="24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trục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X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endParaRPr lang="en-US" sz="24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trục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</a:t>
            </a:r>
            <a: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endParaRPr lang="en-US" sz="24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None/>
            </a:pPr>
            <a:br>
              <a:rPr lang="en-US" sz="2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4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76190C3-43CE-FA16-8D9A-03CD3235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49" y="1053724"/>
            <a:ext cx="4285451" cy="40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24804"/>
      </p:ext>
    </p:extLst>
  </p:cSld>
  <p:clrMapOvr>
    <a:masterClrMapping/>
  </p:clrMapOvr>
  <p:transition spd="med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E86F-7FA3-08F5-81FE-A0E3F63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E1D3B3-DF2F-7333-7B74-C594E605F67C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0697B8-5583-BA0B-C643-2C6C46AD0608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Cấu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trúc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4F584C4-8745-F922-3352-B3E226249CBF}"/>
              </a:ext>
            </a:extLst>
          </p:cNvPr>
          <p:cNvSpPr txBox="1"/>
          <p:nvPr/>
        </p:nvSpPr>
        <p:spPr>
          <a:xfrm>
            <a:off x="449984" y="865547"/>
            <a:ext cx="3941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Trên màn hình nhỏ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89DD0BF-29C5-302B-084A-CC275F26E656}"/>
              </a:ext>
            </a:extLst>
          </p:cNvPr>
          <p:cNvSpPr txBox="1"/>
          <p:nvPr/>
        </p:nvSpPr>
        <p:spPr>
          <a:xfrm>
            <a:off x="4644008" y="865547"/>
            <a:ext cx="241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Trên màn hình to 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8C830-5581-D0B7-ABF6-ADEC474D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460634"/>
            <a:ext cx="5684883" cy="2859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DDD2A-E5D5-4E47-550A-4AE63906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12" y="1327554"/>
            <a:ext cx="2563411" cy="3619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EA5E6A-0A5A-249C-FECC-840DB224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4" y="1325759"/>
            <a:ext cx="2563411" cy="36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3504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41E78-244A-3ED5-2D5A-D3610121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0E1168-A157-EF62-51EF-798DB40DCFFF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B6367E-889A-FCA6-481C-B05F2D43DCA6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Tooltip</a:t>
            </a:r>
            <a:r>
              <a:rPr lang="vi-VN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Tương tác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0AC97-0FF6-DF0F-86AB-9235C3A3C76E}"/>
              </a:ext>
            </a:extLst>
          </p:cNvPr>
          <p:cNvSpPr txBox="1"/>
          <p:nvPr/>
        </p:nvSpPr>
        <p:spPr>
          <a:xfrm>
            <a:off x="186089" y="1589374"/>
            <a:ext cx="3809847" cy="26058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tin chi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hover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Bao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tế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cảm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nhận</a:t>
            </a:r>
            <a:endParaRPr lang="en-US" sz="32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19718F2D-D7BD-266E-DB2E-2C5F1259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49872"/>
            <a:ext cx="5213751" cy="41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91060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5516" y="526653"/>
            <a:ext cx="7126354" cy="572453"/>
          </a:xfrm>
        </p:spPr>
        <p:txBody>
          <a:bodyPr vert="horz" wrap="square" lIns="0" tIns="34290" rIns="67627" bIns="34290" rtlCol="0" anchor="b" anchorCtr="0">
            <a:normAutofit fontScale="90000"/>
          </a:bodyPr>
          <a:lstStyle/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en-US" altLang="en-US" b="1" spc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TanStack Query Weather App</a:t>
            </a: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7972425" y="635"/>
            <a:ext cx="1219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Segoe UI" panose="020B0502040204020203" pitchFamily="34" charset="0"/>
              <a:cs typeface="Segoe UI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1" name="圆角矩形 20"/>
          <p:cNvSpPr/>
          <p:nvPr>
            <p:custDataLst>
              <p:tags r:id="rId4"/>
            </p:custDataLst>
          </p:nvPr>
        </p:nvSpPr>
        <p:spPr>
          <a:xfrm>
            <a:off x="4857750" y="1625124"/>
            <a:ext cx="4009549" cy="2892743"/>
          </a:xfrm>
          <a:prstGeom prst="roundRect">
            <a:avLst>
              <a:gd name="adj" fmla="val 3764"/>
            </a:avLst>
          </a:prstGeom>
          <a:solidFill>
            <a:schemeClr val="lt1">
              <a:lumMod val="100000"/>
              <a:alpha val="30000"/>
            </a:schemeClr>
          </a:solidFill>
          <a:ln>
            <a:noFill/>
          </a:ln>
          <a:effectLst>
            <a:outerShdw blurRad="254000" dist="254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Segoe UI" panose="020B0502040204020203" pitchFamily="34" charset="0"/>
              <a:cs typeface="Segoe UI" panose="020B0502040204020203" pitchFamily="34" charset="0"/>
              <a:sym typeface="+mn-lt"/>
            </a:endParaRPr>
          </a:p>
        </p:txBody>
      </p:sp>
      <p:sp>
        <p:nvSpPr>
          <p:cNvPr id="23" name="圆角矩形 22"/>
          <p:cNvSpPr/>
          <p:nvPr>
            <p:custDataLst>
              <p:tags r:id="rId5"/>
            </p:custDataLst>
          </p:nvPr>
        </p:nvSpPr>
        <p:spPr>
          <a:xfrm>
            <a:off x="4708208" y="1415574"/>
            <a:ext cx="4009549" cy="2892743"/>
          </a:xfrm>
          <a:prstGeom prst="roundRect">
            <a:avLst>
              <a:gd name="adj" fmla="val 3764"/>
            </a:avLst>
          </a:prstGeom>
          <a:solidFill>
            <a:schemeClr val="lt1">
              <a:lumMod val="100000"/>
              <a:alpha val="40000"/>
            </a:schemeClr>
          </a:solidFill>
          <a:ln>
            <a:noFill/>
          </a:ln>
          <a:effectLst>
            <a:outerShdw blurRad="254000" dist="254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Segoe UI" panose="020B0502040204020203" pitchFamily="34" charset="0"/>
              <a:cs typeface="Segoe UI" panose="020B0502040204020203" pitchFamily="34" charset="0"/>
              <a:sym typeface="+mn-lt"/>
            </a:endParaRPr>
          </a:p>
        </p:txBody>
      </p:sp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4551521" y="1206024"/>
            <a:ext cx="4009549" cy="2892743"/>
          </a:xfrm>
          <a:prstGeom prst="roundRect">
            <a:avLst>
              <a:gd name="adj" fmla="val 3764"/>
            </a:avLst>
          </a:prstGeom>
          <a:solidFill>
            <a:schemeClr val="lt1">
              <a:lumMod val="100000"/>
            </a:schemeClr>
          </a:solidFill>
          <a:ln>
            <a:noFill/>
          </a:ln>
          <a:effectLst>
            <a:outerShdw blurRad="254000" dist="25400" dir="2700000" algn="tl" rotWithShape="0">
              <a:schemeClr val="tx1">
                <a:lumMod val="50000"/>
                <a:lumOff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Segoe UI" panose="020B0502040204020203" pitchFamily="34" charset="0"/>
              <a:cs typeface="Segoe UI" panose="020B0502040204020203" pitchFamily="34" charset="0"/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744855" y="2254126"/>
            <a:ext cx="3322797" cy="294841"/>
          </a:xfrm>
          <a:prstGeom prst="rect">
            <a:avLst/>
          </a:prstGeom>
          <a:noFill/>
        </p:spPr>
        <p:txBody>
          <a:bodyPr wrap="square" lIns="0" tIns="0" rIns="0" bIns="27146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endParaRPr lang="en-US" sz="135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55650" y="1996440"/>
            <a:ext cx="3323590" cy="1075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Đây là một ứng dụng web đơn giản giúp người dùng xem thời tiết hiện tại ở vị trí của họ.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529AD-FAFE-9332-14DC-A0CDAFBE6C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1384" y="1411282"/>
            <a:ext cx="3637761" cy="23863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Click="0"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AEC8-B669-F232-2BCB-03A19CE4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68D2F6-EA4F-780E-F2BF-9D4A70E0F939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02CDFD-3B96-35BE-EF4C-6B49FF763AD5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Tooltip</a:t>
            </a:r>
            <a:r>
              <a:rPr lang="vi-VN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Tương tác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2025-05-14 15-58-13">
            <a:hlinkClick r:id="" action="ppaction://media"/>
            <a:extLst>
              <a:ext uri="{FF2B5EF4-FFF2-40B4-BE49-F238E27FC236}">
                <a16:creationId xmlns:a16="http://schemas.microsoft.com/office/drawing/2014/main" id="{1FD3A0E0-DBDC-8671-209A-1A62F2D2A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6" y="729006"/>
            <a:ext cx="9144000" cy="44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5061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C9EBF-CD23-3851-AB94-26AFF467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E102BE-7910-8DD3-9699-EFF9161E1331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C0B56-6E4E-3547-5BB2-64100094AF7D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Chi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331B7-3063-4E43-5CD5-009F9D19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32384"/>
            <a:ext cx="761153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06360"/>
      </p:ext>
    </p:extLst>
  </p:cSld>
  <p:clrMapOvr>
    <a:masterClrMapping/>
  </p:clrMapOvr>
  <p:transition spd="med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73F29-A5DE-1CE3-40AB-B1DFB883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24B6FF-1FC0-1B0D-ACA5-56B73666FD39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0A8299-B8C4-F8D4-8DBC-70676275F51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13F95-2DAA-2146-B25F-F301647C8FB7}"/>
              </a:ext>
            </a:extLst>
          </p:cNvPr>
          <p:cNvSpPr txBox="1"/>
          <p:nvPr/>
        </p:nvSpPr>
        <p:spPr>
          <a:xfrm>
            <a:off x="88225" y="2090185"/>
            <a:ext cx="38098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Định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nghĩa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6FBD8A2-B93F-F6EB-E738-D6E5C717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80" y="1999769"/>
            <a:ext cx="4399770" cy="3133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D70B9-92E1-C0A5-328B-AB874713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580" y="758319"/>
            <a:ext cx="4498154" cy="11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3485"/>
      </p:ext>
    </p:ext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7267-BCE4-2D86-163F-6BA6A5BE2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66DDD-6539-005F-97CD-24388F63E275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697519-0806-26F1-F474-239868D67BEE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Chi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Hiển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18AC1-4814-3A7C-AF1C-CA3F2814F42A}"/>
              </a:ext>
            </a:extLst>
          </p:cNvPr>
          <p:cNvSpPr txBox="1"/>
          <p:nvPr/>
        </p:nvSpPr>
        <p:spPr>
          <a:xfrm>
            <a:off x="88225" y="1079652"/>
            <a:ext cx="3809847" cy="30982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Mỗi thông số được hiển thị trong một 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card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riêng biệt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 dụng 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icons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từ thư viện 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Lucide</a:t>
            </a:r>
            <a:r>
              <a:rPr lang="vi-VN" sz="32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2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endParaRPr lang="vi-VN" sz="32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7A94681-E1A9-A8F8-2B9D-CE76B314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91" y="986334"/>
            <a:ext cx="5191778" cy="41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27275"/>
      </p:ext>
    </p:extLst>
  </p:cSld>
  <p:clrMapOvr>
    <a:masterClrMapping/>
  </p:clrMapOvr>
  <p:transition spd="med"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27A6-6691-C28E-E252-A8ADFD12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62555F-92CB-1F43-F454-A03EBEEFA491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E9C7F-6314-7DC2-23BF-C99CF1DD4D7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271BA-71AC-63CD-ED01-481BDF7AB92A}"/>
              </a:ext>
            </a:extLst>
          </p:cNvPr>
          <p:cNvSpPr txBox="1"/>
          <p:nvPr/>
        </p:nvSpPr>
        <p:spPr>
          <a:xfrm>
            <a:off x="28454" y="2068488"/>
            <a:ext cx="3967482" cy="13747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Hàm 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formatTime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 để định dạng thời gian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Hàm 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getWindDirection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() để chuyển đổi độ sang hướng gió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81DD020-B502-9650-16AD-73DF155A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48" y="1157886"/>
            <a:ext cx="5095844" cy="37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0929"/>
      </p:ext>
    </p:extLst>
  </p:cSld>
  <p:clrMapOvr>
    <a:masterClrMapping/>
  </p:clrMapOvr>
  <p:transition spd="med"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55EF5-4117-15A2-716F-8CE47775D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983731-1BF8-B4C2-9BD4-A8671CE7E7CD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3E8E3B-C312-E877-CA37-8A9FE2A35F3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5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ngày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C0304-E4E1-19F2-3707-36301003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744069"/>
            <a:ext cx="4928402" cy="43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5976"/>
      </p:ext>
    </p:extLst>
  </p:cSld>
  <p:clrMapOvr>
    <a:masterClrMapping/>
  </p:clrMapOvr>
  <p:transition spd="med"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F3AD-7E16-8D13-C5A7-4D466238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74239-4B0D-EFD6-0CE1-4DAA7AD4D9CE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66AC52-0F24-BF8D-2C01-5BEB8D65CF8A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8C955-AF7E-5B06-8C72-4CCF63DC2291}"/>
              </a:ext>
            </a:extLst>
          </p:cNvPr>
          <p:cNvSpPr txBox="1"/>
          <p:nvPr/>
        </p:nvSpPr>
        <p:spPr>
          <a:xfrm>
            <a:off x="107505" y="995740"/>
            <a:ext cx="3672408" cy="39497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 đổi dữ liệu thô thành định dạng hiển thị tối ưu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 dụng 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reduce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để gom nhóm và xử lý dữ liệu theo ngày</a:t>
            </a:r>
            <a:b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Tối ưu hóa hiệu suất bằng cách xử lý dữ liệu một lần duy nhất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Cập nhật giá trị min/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max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cho mỗi ngày một cách thông minh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Đảm bảo dữ liệu luôn nhất quán và chính xác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Format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dữ liệu ngày tháng theo định dạng chuẩn quốc tế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vi-VN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0541948-5EF8-929B-8007-56280708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0" y="1099009"/>
            <a:ext cx="5112060" cy="39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7530"/>
      </p:ext>
    </p:extLst>
  </p:cSld>
  <p:clrMapOvr>
    <a:masterClrMapping/>
  </p:clrMapOvr>
  <p:transition spd="med"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648D-79D6-72FE-4075-DF56F387F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5AA9CC-79B7-C2D9-DE5E-690F16E11D49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55CA0C-C635-4418-64DB-175E05478952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Chi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Hiển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EBB20-BD82-902A-4032-430BE7536770}"/>
              </a:ext>
            </a:extLst>
          </p:cNvPr>
          <p:cNvSpPr txBox="1"/>
          <p:nvPr/>
        </p:nvSpPr>
        <p:spPr>
          <a:xfrm>
            <a:off x="107504" y="857241"/>
            <a:ext cx="3809847" cy="4226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Ngày tháng và mô tả thời tiết với 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format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chuẩn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Nhiệt độ cao nhất (mũi tên đỏ) và thấp nhất (mũi tên xanh) theo đơn vị 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Celsius</a:t>
            </a:r>
            <a:endParaRPr lang="vi-VN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 ẩm (biểu tượng giọt nước) và tốc độ gió (biểu tượng gió) với đơn vị chuẩn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4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 dụng biểu tượng trực quan để tăng khả năng đọc hiểu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5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Màu sắc được chọn lọc để tăng tính trực quan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6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 tin được sắp xếp theo thứ tự ưu tiên người dùng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BB5A641-9807-09CE-6DC5-ED39F514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558" y="835033"/>
            <a:ext cx="5180441" cy="42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5842"/>
      </p:ext>
    </p:extLst>
  </p:cSld>
  <p:clrMapOvr>
    <a:masterClrMapping/>
  </p:clrMapOvr>
  <p:transition spd="med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3D22-BA06-0204-0D35-5832BC43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3CE8E5-23EE-186D-4A0A-EBBD6EB7C6D6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B57BD3-C882-7883-DE2E-53BA50A7F9B8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Tổng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quan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Thành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34C63-1D02-1F53-FF85-7D7F909540EC}"/>
              </a:ext>
            </a:extLst>
          </p:cNvPr>
          <p:cNvSpPr txBox="1"/>
          <p:nvPr/>
        </p:nvSpPr>
        <p:spPr>
          <a:xfrm>
            <a:off x="611560" y="730014"/>
            <a:ext cx="7668852" cy="16825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Giao diện tìm kiếm thông minh với các tính năng: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 kiếm thành phố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Lưu địa điểm yêu thích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Lịch sử tìm kiếm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Gợi ý kết quả tìm kiếm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A549-0598-1B6F-99EA-5D57E019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21" y="2572544"/>
            <a:ext cx="6552728" cy="22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896"/>
      </p:ext>
    </p:extLst>
  </p:cSld>
  <p:clrMapOvr>
    <a:masterClrMapping/>
  </p:clrMapOvr>
  <p:transition spd="med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6AA2-B8AF-FB24-A420-EEE4DEE8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2F284A-C315-7964-9BBE-7FD830366C37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19DC47-7FB8-8603-58FD-C4DA29536B1A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Thanh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Chính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45575-1C66-10E9-5099-76FCF00283F2}"/>
              </a:ext>
            </a:extLst>
          </p:cNvPr>
          <p:cNvSpPr txBox="1"/>
          <p:nvPr/>
        </p:nvSpPr>
        <p:spPr>
          <a:xfrm>
            <a:off x="179512" y="1208065"/>
            <a:ext cx="3187631" cy="3272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icon 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placeholder text</a:t>
            </a:r>
            <a:b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 dụng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với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variant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="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Responsive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thay đổi kích thước theo màn hình (w-40 trên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md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w-64 trên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lg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05975F1-F71B-DE84-8829-6B13B3EC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22" y="2212504"/>
            <a:ext cx="4934639" cy="2076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666ED-4FEB-31ED-8989-A0DA1A2F3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722" y="1024372"/>
            <a:ext cx="4934639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63931"/>
      </p:ext>
    </p:extLst>
  </p:cSld>
  <p:clrMapOvr>
    <a:masterClrMapping/>
  </p:clrMapOvr>
  <p:transition spd="med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836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23" name="矩形 16"/>
          <p:cNvSpPr/>
          <p:nvPr/>
        </p:nvSpPr>
        <p:spPr>
          <a:xfrm>
            <a:off x="5355286" y="2492331"/>
            <a:ext cx="747712" cy="388620"/>
          </a:xfrm>
          <a:prstGeom prst="rect">
            <a:avLst/>
          </a:prstGeom>
        </p:spPr>
        <p:txBody>
          <a:bodyPr wrap="square" lIns="68580" tIns="34290" rIns="68580" bIns="34290">
            <a:normAutofit/>
          </a:bodyPr>
          <a:lstStyle/>
          <a:p>
            <a:pPr algn="ctr"/>
            <a:r>
              <a:rPr lang="vi-VN" altLang="vi-VN" sz="9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 b="1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/>
            <a:r>
              <a:rPr lang="vi-VN" altLang="vi-VN" sz="1200" b="1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79671" y="4140043"/>
            <a:ext cx="4068160" cy="2270757"/>
            <a:chOff x="225268" y="1387242"/>
            <a:chExt cx="4068160" cy="2270757"/>
          </a:xfrm>
        </p:grpSpPr>
        <p:grpSp>
          <p:nvGrpSpPr>
            <p:cNvPr id="10" name="Group 9"/>
            <p:cNvGrpSpPr/>
            <p:nvPr/>
          </p:nvGrpSpPr>
          <p:grpSpPr>
            <a:xfrm>
              <a:off x="225268" y="1387242"/>
              <a:ext cx="4068160" cy="698480"/>
              <a:chOff x="225268" y="1387242"/>
              <a:chExt cx="4068160" cy="69848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974283" y="1585583"/>
                <a:ext cx="331914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Dự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báo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thời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tiết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5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ngày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25268" y="1387242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7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8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9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97500"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</a:t>
                  </a:r>
                  <a:r>
                    <a:rPr lang="en-US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4</a:t>
                  </a:r>
                </a:p>
              </p:txBody>
            </p:sp>
          </p:grpSp>
        </p:grpSp>
        <p:sp>
          <p:nvSpPr>
            <p:cNvPr id="12" name="TextBox 11"/>
            <p:cNvSpPr txBox="1"/>
            <p:nvPr/>
          </p:nvSpPr>
          <p:spPr>
            <a:xfrm>
              <a:off x="1012668" y="2339828"/>
              <a:ext cx="3150235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68853" y="3320814"/>
              <a:ext cx="3310890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4137" y="197644"/>
            <a:ext cx="8550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Những tính năng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871966" y="1231108"/>
            <a:ext cx="4642873" cy="2553947"/>
            <a:chOff x="225268" y="1387242"/>
            <a:chExt cx="4642873" cy="2553947"/>
          </a:xfrm>
        </p:grpSpPr>
        <p:grpSp>
          <p:nvGrpSpPr>
            <p:cNvPr id="26" name="Group 25"/>
            <p:cNvGrpSpPr/>
            <p:nvPr/>
          </p:nvGrpSpPr>
          <p:grpSpPr>
            <a:xfrm>
              <a:off x="225268" y="1387242"/>
              <a:ext cx="4642873" cy="698480"/>
              <a:chOff x="225268" y="1387242"/>
              <a:chExt cx="4642873" cy="698480"/>
            </a:xfrm>
          </p:grpSpPr>
          <p:sp>
            <p:nvSpPr>
              <p:cNvPr id="27" name="TextBox 4"/>
              <p:cNvSpPr txBox="1"/>
              <p:nvPr/>
            </p:nvSpPr>
            <p:spPr>
              <a:xfrm>
                <a:off x="1082444" y="1501024"/>
                <a:ext cx="378569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Chi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tiết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thời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tiết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25268" y="1387242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30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31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32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97500"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</a:t>
                  </a:r>
                  <a:r>
                    <a:rPr lang="en-US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5</a:t>
                  </a: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225268" y="2261088"/>
              <a:ext cx="4145997" cy="698480"/>
              <a:chOff x="225268" y="2421050"/>
              <a:chExt cx="4145997" cy="698480"/>
            </a:xfrm>
          </p:grpSpPr>
          <p:sp>
            <p:nvSpPr>
              <p:cNvPr id="36" name="TextBox 11"/>
              <p:cNvSpPr txBox="1"/>
              <p:nvPr/>
            </p:nvSpPr>
            <p:spPr>
              <a:xfrm>
                <a:off x="1074980" y="2534832"/>
                <a:ext cx="329628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Yêu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thích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thành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phố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38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40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42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97500"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</a:t>
                  </a:r>
                  <a:r>
                    <a:rPr lang="en-US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6</a:t>
                  </a:r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225268" y="3242709"/>
              <a:ext cx="4001217" cy="698480"/>
              <a:chOff x="225268" y="2421050"/>
              <a:chExt cx="4001217" cy="698480"/>
            </a:xfrm>
          </p:grpSpPr>
          <p:sp>
            <p:nvSpPr>
              <p:cNvPr id="44" name="TextBox 2"/>
              <p:cNvSpPr txBox="1"/>
              <p:nvPr/>
            </p:nvSpPr>
            <p:spPr>
              <a:xfrm>
                <a:off x="1074980" y="2580919"/>
                <a:ext cx="315150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Chuyển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đổi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giao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diện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sáng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/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tối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46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47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48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97500"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</a:t>
                  </a:r>
                  <a:r>
                    <a:rPr lang="en-US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7</a:t>
                  </a: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455541" y="1354298"/>
            <a:ext cx="4601873" cy="2553947"/>
            <a:chOff x="225268" y="1387242"/>
            <a:chExt cx="4601873" cy="2553947"/>
          </a:xfrm>
        </p:grpSpPr>
        <p:grpSp>
          <p:nvGrpSpPr>
            <p:cNvPr id="50" name="Group 49"/>
            <p:cNvGrpSpPr/>
            <p:nvPr/>
          </p:nvGrpSpPr>
          <p:grpSpPr>
            <a:xfrm>
              <a:off x="225268" y="1387242"/>
              <a:ext cx="4601873" cy="698480"/>
              <a:chOff x="225268" y="1387242"/>
              <a:chExt cx="4601873" cy="698480"/>
            </a:xfrm>
          </p:grpSpPr>
          <p:sp>
            <p:nvSpPr>
              <p:cNvPr id="51" name="TextBox 4"/>
              <p:cNvSpPr txBox="1"/>
              <p:nvPr/>
            </p:nvSpPr>
            <p:spPr>
              <a:xfrm>
                <a:off x="1041444" y="1547695"/>
                <a:ext cx="3785697" cy="33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Tìm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kiếm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thành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phố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225268" y="1387242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53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54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55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01</a:t>
                  </a:r>
                  <a:endParaRPr lang="zh-CN" alt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56" name="Group 55"/>
            <p:cNvGrpSpPr/>
            <p:nvPr/>
          </p:nvGrpSpPr>
          <p:grpSpPr>
            <a:xfrm>
              <a:off x="225268" y="2261088"/>
              <a:ext cx="4565678" cy="698480"/>
              <a:chOff x="225268" y="2421050"/>
              <a:chExt cx="4565678" cy="698480"/>
            </a:xfrm>
          </p:grpSpPr>
          <p:sp>
            <p:nvSpPr>
              <p:cNvPr id="57" name="TextBox 11"/>
              <p:cNvSpPr txBox="1"/>
              <p:nvPr/>
            </p:nvSpPr>
            <p:spPr>
              <a:xfrm>
                <a:off x="1005249" y="2570691"/>
                <a:ext cx="3785697" cy="33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Hiển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thị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thời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tiết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hiện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tại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59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60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61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02</a:t>
                  </a:r>
                  <a:endParaRPr lang="zh-CN" alt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225268" y="3242709"/>
              <a:ext cx="4179570" cy="698480"/>
              <a:chOff x="225268" y="2421050"/>
              <a:chExt cx="4179570" cy="698480"/>
            </a:xfrm>
          </p:grpSpPr>
          <p:sp>
            <p:nvSpPr>
              <p:cNvPr id="63" name="TextBox 2"/>
              <p:cNvSpPr txBox="1"/>
              <p:nvPr/>
            </p:nvSpPr>
            <p:spPr>
              <a:xfrm>
                <a:off x="992983" y="2540999"/>
                <a:ext cx="34118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Dự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báo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nhiệt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độ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theo</a:t>
                </a:r>
                <a:r>
                  <a:rPr lang="en-US" sz="1600" b="1" i="0" dirty="0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 </a:t>
                </a:r>
                <a:r>
                  <a:rPr lang="en-US" sz="1600" b="1" i="0" dirty="0" err="1"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giờ</a:t>
                </a:r>
                <a:endParaRPr lang="en-US" alt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225268" y="2421050"/>
                <a:ext cx="698265" cy="698480"/>
                <a:chOff x="4616036" y="3717939"/>
                <a:chExt cx="698265" cy="698480"/>
              </a:xfrm>
            </p:grpSpPr>
            <p:sp useBgFill="1">
              <p:nvSpPr>
                <p:cNvPr id="65" name="椭圆 47"/>
                <p:cNvSpPr/>
                <p:nvPr/>
              </p:nvSpPr>
              <p:spPr>
                <a:xfrm>
                  <a:off x="4616036" y="3717939"/>
                  <a:ext cx="698265" cy="698480"/>
                </a:xfrm>
                <a:prstGeom prst="ellipse">
                  <a:avLst/>
                </a:prstGeom>
                <a:ln w="25400" cmpd="dbl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66" name="椭圆 48"/>
                <p:cNvSpPr/>
                <p:nvPr/>
              </p:nvSpPr>
              <p:spPr>
                <a:xfrm>
                  <a:off x="4694561" y="3796488"/>
                  <a:ext cx="541216" cy="541382"/>
                </a:xfrm>
                <a:prstGeom prst="ellipse">
                  <a:avLst/>
                </a:prstGeom>
                <a:solidFill>
                  <a:schemeClr val="accent3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  <p:sp>
              <p:nvSpPr>
                <p:cNvPr id="67" name="文本框 82"/>
                <p:cNvSpPr txBox="1"/>
                <p:nvPr/>
              </p:nvSpPr>
              <p:spPr>
                <a:xfrm>
                  <a:off x="4701347" y="3877808"/>
                  <a:ext cx="515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/>
                </a:bodyPr>
                <a:lstStyle/>
                <a:p>
                  <a:pPr algn="ctr"/>
                  <a:r>
                    <a:rPr lang="vi-VN" altLang="vi-VN" sz="20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Noto Sans"/>
                      <a:cs typeface="Segoe UI" panose="020B0502040204020203" pitchFamily="34" charset="0"/>
                      <a:sym typeface="Source Han Sans K Normal" panose="020B0400000000000000" pitchFamily="34" charset="-128"/>
                    </a:rPr>
                    <a:t>03</a:t>
                  </a:r>
                  <a:endParaRPr lang="zh-CN" altLang="en-US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Source Han Sans K Normal" panose="020B0400000000000000" pitchFamily="34" charset="-128"/>
                    <a:cs typeface="Segoe UI" panose="020B0502040204020203" pitchFamily="34" charset="0"/>
                    <a:sym typeface="Source Han Sans K Normal" panose="020B0400000000000000" pitchFamily="34" charset="-128"/>
                  </a:endParaRPr>
                </a:p>
              </p:txBody>
            </p:sp>
          </p:grpSp>
        </p:grpSp>
      </p:grpSp>
      <p:grpSp>
        <p:nvGrpSpPr>
          <p:cNvPr id="68" name="Group 67"/>
          <p:cNvGrpSpPr/>
          <p:nvPr/>
        </p:nvGrpSpPr>
        <p:grpSpPr>
          <a:xfrm>
            <a:off x="4871966" y="4084163"/>
            <a:ext cx="4054475" cy="2270757"/>
            <a:chOff x="225268" y="1387242"/>
            <a:chExt cx="4054475" cy="2270757"/>
          </a:xfrm>
        </p:grpSpPr>
        <p:grpSp>
          <p:nvGrpSpPr>
            <p:cNvPr id="71" name="Group 70"/>
            <p:cNvGrpSpPr/>
            <p:nvPr/>
          </p:nvGrpSpPr>
          <p:grpSpPr>
            <a:xfrm>
              <a:off x="225268" y="1387242"/>
              <a:ext cx="698265" cy="698480"/>
              <a:chOff x="4616036" y="3717939"/>
              <a:chExt cx="698265" cy="698480"/>
            </a:xfrm>
          </p:grpSpPr>
          <p:sp useBgFill="1">
            <p:nvSpPr>
              <p:cNvPr id="72" name="椭圆 47"/>
              <p:cNvSpPr/>
              <p:nvPr/>
            </p:nvSpPr>
            <p:spPr>
              <a:xfrm>
                <a:off x="4616036" y="3717939"/>
                <a:ext cx="698265" cy="698480"/>
              </a:xfrm>
              <a:prstGeom prst="ellipse">
                <a:avLst/>
              </a:prstGeom>
              <a:ln w="25400" cmpd="dbl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73" name="椭圆 48"/>
              <p:cNvSpPr/>
              <p:nvPr/>
            </p:nvSpPr>
            <p:spPr>
              <a:xfrm>
                <a:off x="4694561" y="3796488"/>
                <a:ext cx="541216" cy="541382"/>
              </a:xfrm>
              <a:prstGeom prst="ellipse">
                <a:avLst/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74" name="文本框 82"/>
              <p:cNvSpPr txBox="1"/>
              <p:nvPr/>
            </p:nvSpPr>
            <p:spPr>
              <a:xfrm>
                <a:off x="4701347" y="3877808"/>
                <a:ext cx="515110" cy="415498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97500"/>
              </a:bodyPr>
              <a:lstStyle/>
              <a:p>
                <a:pPr algn="ctr"/>
                <a:r>
                  <a:rPr lang="vi-VN" altLang="vi-VN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Noto Sans"/>
                    <a:cs typeface="Segoe UI" panose="020B0502040204020203" pitchFamily="34" charset="0"/>
                    <a:sym typeface="Source Han Sans K Normal" panose="020B0400000000000000" pitchFamily="34" charset="-128"/>
                  </a:rPr>
                  <a:t>0</a:t>
                </a:r>
                <a:r>
                  <a:rPr lang="en-US" altLang="vi-VN" sz="2000" b="1" dirty="0">
                    <a:solidFill>
                      <a:schemeClr val="bg1"/>
                    </a:solidFill>
                    <a:latin typeface="Segoe UI" panose="020B0502040204020203" pitchFamily="34" charset="0"/>
                    <a:ea typeface="Noto Sans"/>
                    <a:cs typeface="Segoe UI" panose="020B0502040204020203" pitchFamily="34" charset="0"/>
                    <a:sym typeface="Source Han Sans K Normal" panose="020B0400000000000000" pitchFamily="34" charset="-128"/>
                  </a:rPr>
                  <a:t>8</a:t>
                </a:r>
              </a:p>
            </p:txBody>
          </p:sp>
        </p:grpSp>
        <p:sp>
          <p:nvSpPr>
            <p:cNvPr id="75" name="TextBox 11"/>
            <p:cNvSpPr txBox="1"/>
            <p:nvPr/>
          </p:nvSpPr>
          <p:spPr>
            <a:xfrm>
              <a:off x="1012668" y="2339828"/>
              <a:ext cx="3150235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TextBox 2"/>
            <p:cNvSpPr txBox="1"/>
            <p:nvPr/>
          </p:nvSpPr>
          <p:spPr>
            <a:xfrm>
              <a:off x="968853" y="3320814"/>
              <a:ext cx="3310890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7" name="Text Box 76"/>
          <p:cNvSpPr txBox="1"/>
          <p:nvPr/>
        </p:nvSpPr>
        <p:spPr>
          <a:xfrm>
            <a:off x="5729142" y="4329054"/>
            <a:ext cx="3454400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15000"/>
              </a:lnSpc>
            </a:pPr>
            <a:r>
              <a:rPr lang="vi-VN" sz="16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Lưu trữ local</a:t>
            </a:r>
            <a:endParaRPr lang="en-US" altLang="zh-CN" sz="1600" b="1" dirty="0">
              <a:latin typeface="Segoe UI" panose="020B0502040204020203" pitchFamily="34" charset="0"/>
              <a:ea typeface="Calibri" panose="020F0502020204030204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1" grpId="0"/>
      <p:bldP spid="7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A9C0-6683-EBD8-DC73-54A7CB01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C42057-154B-4DF6-A53C-30ABD084012F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5E4A05-5F36-D733-7133-0ACFF495405D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+mj-lt"/>
              </a:rPr>
              <a:t>Phần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+mj-lt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+mj-lt"/>
              </a:rPr>
              <a:t>Yêu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+mj-lt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+mj-lt"/>
              </a:rPr>
              <a:t>thích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+mj-lt"/>
              </a:rPr>
              <a:t> (Favorites)</a:t>
            </a:r>
            <a:endParaRPr lang="en-US" sz="1875" b="1" dirty="0">
              <a:solidFill>
                <a:schemeClr val="accent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CEA8C-53F2-F285-141C-C37854BA2475}"/>
              </a:ext>
            </a:extLst>
          </p:cNvPr>
          <p:cNvSpPr txBox="1"/>
          <p:nvPr/>
        </p:nvSpPr>
        <p:spPr>
          <a:xfrm>
            <a:off x="179512" y="1823618"/>
            <a:ext cx="3187631" cy="20415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danh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sách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thích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ngôi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sao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màu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vàng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tiểu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bang (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quốc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4986323-0F6A-75C6-0605-2A3A07F0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182" y="1348406"/>
            <a:ext cx="4463988" cy="3876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FA2FA-3C75-A839-9A2C-0E9C8AED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14" y="751064"/>
            <a:ext cx="4716524" cy="53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16988"/>
      </p:ext>
    </p:extLst>
  </p:cSld>
  <p:clrMapOvr>
    <a:masterClrMapping/>
  </p:clrMapOvr>
  <p:transition spd="med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A6405-95A8-2986-27DE-280F491D5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417C71-F32B-096F-0FC4-949EAD54CBDC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CF96FB-86FA-34B0-AF6F-3E42FED50078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Lịch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05612-03E1-F3CB-52CF-8FF0DFEAC706}"/>
              </a:ext>
            </a:extLst>
          </p:cNvPr>
          <p:cNvSpPr txBox="1"/>
          <p:nvPr/>
        </p:nvSpPr>
        <p:spPr>
          <a:xfrm>
            <a:off x="179512" y="1644082"/>
            <a:ext cx="3187631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thị lịch sử tìm kiếm gần đây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đồng hồ cho mỗi mục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 gian tìm kiếm được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format</a:t>
            </a:r>
            <a:endParaRPr lang="vi-VN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Nút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Clear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để xóa lịch sử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A74F3887-ED71-CD72-504F-13749929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70496"/>
            <a:ext cx="4536504" cy="3377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62085-6CEA-36BA-511B-AFB444DF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32" y="740868"/>
            <a:ext cx="4140459" cy="9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5778"/>
      </p:ext>
    </p:extLst>
  </p:cSld>
  <p:clrMapOvr>
    <a:masterClrMapping/>
  </p:clrMapOvr>
  <p:transition spd="med"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3124-76FA-C259-B906-DCD3B2720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4BC043-64AC-06D2-C8DF-C5C46EE3C100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8B46BA-9789-1B72-6EAD-EA601DD8B72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922F6-A0F0-BB90-E23D-10E3ABBC29F2}"/>
              </a:ext>
            </a:extLst>
          </p:cNvPr>
          <p:cNvSpPr txBox="1"/>
          <p:nvPr/>
        </p:nvSpPr>
        <p:spPr>
          <a:xfrm>
            <a:off x="179512" y="1336306"/>
            <a:ext cx="3187631" cy="30162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động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Loading spinner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đầy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tin: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tên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phố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tiểu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bang,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quốc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mỗi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quả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020B6B4-7986-9E2A-AC5E-DBCE984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44" y="1621141"/>
            <a:ext cx="4322001" cy="3507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A82A0-9A45-037F-3F0E-B2397D23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94" y="737203"/>
            <a:ext cx="436894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8173"/>
      </p:ext>
    </p:extLst>
  </p:cSld>
  <p:clrMapOvr>
    <a:masterClrMapping/>
  </p:clrMapOvr>
  <p:transition spd="med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96E9-77E1-2285-D5CC-81277DC82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019859-8600-EF4E-3CE9-C9600B113F33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D92F84-095D-9CFF-AE86-134C3830ECAB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Nút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152ED-2F22-1920-67F7-AE539CD206DB}"/>
              </a:ext>
            </a:extLst>
          </p:cNvPr>
          <p:cNvSpPr txBox="1"/>
          <p:nvPr/>
        </p:nvSpPr>
        <p:spPr>
          <a:xfrm>
            <a:off x="431540" y="1672444"/>
            <a:ext cx="3187631" cy="1990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Một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component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cho phép người dùng đánh dấu/bỏ đánh dấu các địa điểm yêu thích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Hiển thị: Biểu tượng ngôi sao (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Star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3B107-21E8-CF6B-EF14-1248B8E0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051" y="1292539"/>
            <a:ext cx="4845409" cy="27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19652"/>
      </p:ext>
    </p:extLst>
  </p:cSld>
  <p:clrMapOvr>
    <a:masterClrMapping/>
  </p:clrMapOvr>
  <p:transition spd="med"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4E48-9FEA-ABD2-E97A-F129BA15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0FD3E8-3282-70EF-B697-C4F55EBB4A57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BEFEF-3988-B5A4-2102-3F2E07691244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91E2-E9CB-ACFF-7916-696A0212B40F}"/>
              </a:ext>
            </a:extLst>
          </p:cNvPr>
          <p:cNvSpPr txBox="1"/>
          <p:nvPr/>
        </p:nvSpPr>
        <p:spPr>
          <a:xfrm>
            <a:off x="266306" y="1060376"/>
            <a:ext cx="3187631" cy="17338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Nút có viền (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outline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Biểu tượng sao không được tô màu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Kích thước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4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units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(h-4 w-4)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B8B4203-7AB4-5C06-9983-F8386A3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71" y="1492423"/>
            <a:ext cx="4339030" cy="3240359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80689A5-BBA7-D097-A077-A70E0C2E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38" y="1182908"/>
            <a:ext cx="1176447" cy="121502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A0611F67-6EBA-8526-FCDB-3989967E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3256620"/>
            <a:ext cx="1001246" cy="11709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8AC0C12-9EC4-AA4C-9D81-98D92C35F731}"/>
              </a:ext>
            </a:extLst>
          </p:cNvPr>
          <p:cNvSpPr txBox="1"/>
          <p:nvPr/>
        </p:nvSpPr>
        <p:spPr>
          <a:xfrm>
            <a:off x="335412" y="3076600"/>
            <a:ext cx="3156468" cy="185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Nút có nền màu vàng (bg-yellow-500)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Hiệu ứng 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hover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màu vàng đậm (hover:bg-yellow-600)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Biểu tượng sao được tô màu (</a:t>
            </a:r>
            <a:r>
              <a:rPr lang="vi-VN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fill-current</a:t>
            </a:r>
            <a:r>
              <a:rPr lang="vi-VN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A92EBCD-A53D-1A3E-8C00-E96D50154215}"/>
              </a:ext>
            </a:extLst>
          </p:cNvPr>
          <p:cNvSpPr txBox="1"/>
          <p:nvPr/>
        </p:nvSpPr>
        <p:spPr>
          <a:xfrm>
            <a:off x="335412" y="736340"/>
            <a:ext cx="310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mặc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định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00F3224-7F01-5628-4178-E05884D560DE}"/>
              </a:ext>
            </a:extLst>
          </p:cNvPr>
          <p:cNvSpPr txBox="1"/>
          <p:nvPr/>
        </p:nvSpPr>
        <p:spPr>
          <a:xfrm>
            <a:off x="360198" y="2750726"/>
            <a:ext cx="318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Trạng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thái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04621005"/>
      </p:ext>
    </p:extLst>
  </p:cSld>
  <p:clrMapOvr>
    <a:masterClrMapping/>
  </p:clrMapOvr>
  <p:transition spd="med"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CD121-1993-1CBC-627C-08F4276D3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389B66-4F86-09BC-1E39-28D83167E9CA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0853CA-E06E-3269-3326-9119C8FD03E7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Tương tác người dùng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5F754-5D58-C211-EC3A-D3050DFA3EFF}"/>
              </a:ext>
            </a:extLst>
          </p:cNvPr>
          <p:cNvSpPr txBox="1"/>
          <p:nvPr/>
        </p:nvSpPr>
        <p:spPr>
          <a:xfrm>
            <a:off x="250562" y="1492423"/>
            <a:ext cx="41442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endParaRPr lang="en-US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EDB51630-4317-702F-447A-F768184460DE}"/>
              </a:ext>
            </a:extLst>
          </p:cNvPr>
          <p:cNvSpPr txBox="1"/>
          <p:nvPr/>
        </p:nvSpPr>
        <p:spPr>
          <a:xfrm>
            <a:off x="249840" y="3014335"/>
            <a:ext cx="369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Xóa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khỏi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yêu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Hiển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xóa</a:t>
            </a:r>
            <a:endParaRPr lang="en-US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B92BFE07-9C1B-024D-E53B-CC4073F4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0" y="1315777"/>
            <a:ext cx="5112060" cy="3741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199741-42D4-4ACE-BF88-69BDE6834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97" y="2304046"/>
            <a:ext cx="3696528" cy="536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152F6-8AFD-2A4C-2DA3-0EB9F1F86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97" y="3760676"/>
            <a:ext cx="3688271" cy="4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24695"/>
      </p:ext>
    </p:extLst>
  </p:cSld>
  <p:clrMapOvr>
    <a:masterClrMapping/>
  </p:clrMapOvr>
  <p:transition spd="med"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6725-78AE-956F-9709-D7A72975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F579D-92D4-73F5-A350-C9A3C0C534DC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E7EB1-B0E5-5870-3609-D86CCDDE7962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Sáng/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Tối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9E1E90F-41C4-3E6F-E85F-46B2CF12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49" y="1814359"/>
            <a:ext cx="2000529" cy="2324424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D1133B8-5395-00D7-AF00-18A356DE9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652" y="1852464"/>
            <a:ext cx="240063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80328"/>
      </p:ext>
    </p:extLst>
  </p:cSld>
  <p:clrMapOvr>
    <a:masterClrMapping/>
  </p:clrMapOvr>
  <p:transition spd="med"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2D55-570D-3882-1760-683C6DD7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8FE72E-E63E-6814-194D-DFCD762609AD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BF1B37-065E-CD6F-D5EE-60124B8854E4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Giao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Sáng/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Tối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7063C-1C97-2FC8-5419-78FD4D182BDC}"/>
              </a:ext>
            </a:extLst>
          </p:cNvPr>
          <p:cNvSpPr txBox="1"/>
          <p:nvPr/>
        </p:nvSpPr>
        <p:spPr>
          <a:xfrm>
            <a:off x="287524" y="1057674"/>
            <a:ext cx="6696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 dụng biểu tượng Mặt trời (Sun) cho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Dark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endParaRPr lang="vi-VN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4CDA8B2-0EE4-21A6-9854-62A887492CDD}"/>
              </a:ext>
            </a:extLst>
          </p:cNvPr>
          <p:cNvSpPr txBox="1"/>
          <p:nvPr/>
        </p:nvSpPr>
        <p:spPr>
          <a:xfrm>
            <a:off x="215516" y="2038987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Sử dụng biểu tượng Mặt trăng (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Moon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cho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r>
              <a:rPr lang="vi-VN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0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mode</a:t>
            </a:r>
            <a:endParaRPr lang="vi-VN" sz="2000" b="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AE7C6EA-D913-BB7B-608C-2AB9E556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297" y="797280"/>
            <a:ext cx="882098" cy="84009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6D1FFAE-1DEE-B704-0778-2505F835D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296" y="1681077"/>
            <a:ext cx="882099" cy="102491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F8A36779-454B-2988-CC43-EE82D0145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4" y="3128438"/>
            <a:ext cx="7272808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6142"/>
      </p:ext>
    </p:extLst>
  </p:cSld>
  <p:clrMapOvr>
    <a:masterClrMapping/>
  </p:clrMapOvr>
  <p:transition spd="med"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ADED-2F91-3E74-BFFB-ECB2C810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3B465C-1295-4E25-EC4F-F948A8964C7A}"/>
              </a:ext>
            </a:extLst>
          </p:cNvPr>
          <p:cNvCxnSpPr>
            <a:cxnSpLocks/>
          </p:cNvCxnSpPr>
          <p:nvPr/>
        </p:nvCxnSpPr>
        <p:spPr>
          <a:xfrm>
            <a:off x="335412" y="664332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562C8C-7A1B-DC74-2D4C-B85D04A5FC24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Hiệu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878139B-DD52-43DF-A129-367510FAF4D9}"/>
              </a:ext>
            </a:extLst>
          </p:cNvPr>
          <p:cNvSpPr txBox="1"/>
          <p:nvPr/>
        </p:nvSpPr>
        <p:spPr>
          <a:xfrm>
            <a:off x="572329" y="929151"/>
            <a:ext cx="799911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Hiệu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xoay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180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theme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500ms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trỏ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chuột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thay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hover (cursor-pointer)</a:t>
            </a:r>
          </a:p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Sắp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xếp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tử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chiều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ngang</a:t>
            </a:r>
            <a:r>
              <a: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(flex items-center)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D1DCED2-EFBF-A227-15E2-39CB45AE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2" y="2716560"/>
            <a:ext cx="64103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44718"/>
      </p:ext>
    </p:extLst>
  </p:cSld>
  <p:clrMapOvr>
    <a:masterClrMapping/>
  </p:clrMapOvr>
  <p:transition spd="med">
    <p:rand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5BBF-D1BB-4EDD-1883-A3E4CE106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2B034A-7C7A-F0F4-738D-6B534A914036}"/>
              </a:ext>
            </a:extLst>
          </p:cNvPr>
          <p:cNvSpPr txBox="1"/>
          <p:nvPr/>
        </p:nvSpPr>
        <p:spPr>
          <a:xfrm>
            <a:off x="6236930" y="1749757"/>
            <a:ext cx="746211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</a:t>
            </a:r>
            <a:r>
              <a:rPr lang="en-US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5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13C9014C-BDE9-851F-EEDC-E174F7FD8DDC}"/>
              </a:ext>
            </a:extLst>
          </p:cNvPr>
          <p:cNvGrpSpPr/>
          <p:nvPr/>
        </p:nvGrpSpPr>
        <p:grpSpPr>
          <a:xfrm>
            <a:off x="4697009" y="2212502"/>
            <a:ext cx="4070460" cy="510449"/>
            <a:chOff x="5349226" y="2010956"/>
            <a:chExt cx="4272984" cy="687043"/>
          </a:xfrm>
          <a:solidFill>
            <a:schemeClr val="accent1"/>
          </a:solidFill>
        </p:grpSpPr>
        <p:sp>
          <p:nvSpPr>
            <p:cNvPr id="5" name="燕尾形 18">
              <a:extLst>
                <a:ext uri="{FF2B5EF4-FFF2-40B4-BE49-F238E27FC236}">
                  <a16:creationId xmlns:a16="http://schemas.microsoft.com/office/drawing/2014/main" id="{F74837FA-5F22-B7B0-4D7F-73ADFEE823AA}"/>
                </a:ext>
              </a:extLst>
            </p:cNvPr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A4FAFA-F354-8EAF-617B-6F63026E90BB}"/>
                </a:ext>
              </a:extLst>
            </p:cNvPr>
            <p:cNvSpPr txBox="1"/>
            <p:nvPr/>
          </p:nvSpPr>
          <p:spPr>
            <a:xfrm>
              <a:off x="6109737" y="2076419"/>
              <a:ext cx="2495392" cy="62158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Triển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khai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và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quản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lý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mã</a:t>
              </a:r>
              <a:r>
                <a:rPr lang="en-US" altLang="vi-VN" sz="1500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nguồn</a:t>
              </a:r>
              <a:endParaRPr lang="vi-VN" altLang="vi-VN" sz="1500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pic>
        <p:nvPicPr>
          <p:cNvPr id="1032" name="Picture 8" descr="User uploaded image">
            <a:extLst>
              <a:ext uri="{FF2B5EF4-FFF2-40B4-BE49-F238E27FC236}">
                <a16:creationId xmlns:a16="http://schemas.microsoft.com/office/drawing/2014/main" id="{96125801-39D5-078E-E76E-AADF2287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6" y="376300"/>
            <a:ext cx="4070460" cy="40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7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097" y="199549"/>
            <a:ext cx="8550377" cy="66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75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Luồng chạy của ứng dụng</a:t>
            </a:r>
            <a:endParaRPr lang="en-US" alt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1"/>
          <p:cNvSpPr/>
          <p:nvPr/>
        </p:nvSpPr>
        <p:spPr>
          <a:xfrm>
            <a:off x="575310" y="744220"/>
            <a:ext cx="201930" cy="51816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chemeClr val="accent2"/>
            </a:solidFill>
            <a:prstDash val="solid"/>
          </a:ln>
        </p:spPr>
        <p:txBody>
          <a:bodyPr/>
          <a:lstStyle/>
          <a:p>
            <a:endParaRPr lang="en-US">
              <a:solidFill>
                <a:schemeClr val="accent5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899160" y="1492250"/>
            <a:ext cx="203835" cy="52070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600" y="835660"/>
            <a:ext cx="6306820" cy="49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Lấy vị trí hiện tại của ng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ư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ời dùng bằng Geolocation API của trình duyệt (custom hook useGeolocation).</a:t>
            </a:r>
            <a:endParaRPr lang="en-US" sz="1300" dirty="0"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205" y="1492250"/>
            <a:ext cx="6356350" cy="49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Dùng React Query gọi API Open Weather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ể lấy dữ liệu thời tiết hiện tại, dự báo, và gọi API geocoding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ể lấy tên thành phố chính xác dựa trên tọa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ộ.</a:t>
            </a:r>
          </a:p>
        </p:txBody>
      </p:sp>
      <p:sp>
        <p:nvSpPr>
          <p:cNvPr id="2" name="Shape 1"/>
          <p:cNvSpPr/>
          <p:nvPr/>
        </p:nvSpPr>
        <p:spPr>
          <a:xfrm>
            <a:off x="1259205" y="2148840"/>
            <a:ext cx="191770" cy="58674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1655445" y="2211864"/>
            <a:ext cx="6356350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Hiển thị dữ liệu thời tiết, dự báo theo giờ, chi tiết thời tiết lên UI qua các component nh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ư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CurrentWeather, HourlyTemperature, WeatherDetails, WeatherForecast.</a:t>
            </a:r>
          </a:p>
        </p:txBody>
      </p:sp>
      <p:sp>
        <p:nvSpPr>
          <p:cNvPr id="4" name="Shape 1"/>
          <p:cNvSpPr/>
          <p:nvPr/>
        </p:nvSpPr>
        <p:spPr>
          <a:xfrm>
            <a:off x="1643380" y="2804160"/>
            <a:ext cx="220980" cy="54610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2015490" y="2886710"/>
            <a:ext cx="6356350" cy="492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Quản l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ý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lịch sử tìm kiếm và danh sách thành phố yêu thích bằng React Query kết hợp localStorage, cho phép ng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ư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ời dùng l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ư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u, xóa, và truy cập nhanh các thành phố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ã xem hoặc yêu thích.</a:t>
            </a:r>
          </a:p>
        </p:txBody>
      </p:sp>
      <p:sp>
        <p:nvSpPr>
          <p:cNvPr id="6" name="Shape 1"/>
          <p:cNvSpPr/>
          <p:nvPr/>
        </p:nvSpPr>
        <p:spPr>
          <a:xfrm>
            <a:off x="1979295" y="3544570"/>
            <a:ext cx="194945" cy="51308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339340" y="3558858"/>
            <a:ext cx="6631305" cy="49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Cho phép chuyển trang giữa Dashboard (vị trí hiện tại và yêu thích) và trang City riêng biệt cho từng thành phố tìm kiếm, sử dụng React Router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ể quản l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ý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route.</a:t>
            </a:r>
          </a:p>
        </p:txBody>
      </p:sp>
      <p:sp>
        <p:nvSpPr>
          <p:cNvPr id="15" name="Shape 1"/>
          <p:cNvSpPr/>
          <p:nvPr/>
        </p:nvSpPr>
        <p:spPr>
          <a:xfrm>
            <a:off x="2291715" y="4229735"/>
            <a:ext cx="201295" cy="581660"/>
          </a:xfrm>
          <a:prstGeom prst="roundRect">
            <a:avLst>
              <a:gd name="adj" fmla="val 56033"/>
            </a:avLst>
          </a:prstGeom>
          <a:solidFill>
            <a:schemeClr val="accent2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663825" y="4372610"/>
            <a:ext cx="5908675" cy="381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Cho phép ng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ư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ời dùng chuyển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ổi giữa chế 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</a:t>
            </a:r>
            <a:r>
              <a:rPr lang="en-US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ộ sáng/tối (dark/light mode) dễ dàng nhờ Shadcn UI và context theme provider</a:t>
            </a:r>
            <a:r>
              <a:rPr lang="" alt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</a:t>
            </a:r>
          </a:p>
        </p:txBody>
      </p:sp>
    </p:spTree>
  </p:cSld>
  <p:clrMapOvr>
    <a:masterClrMapping/>
  </p:clrMapOvr>
  <p:transition spd="med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E485A-D12D-A3B4-8AF9-0A8E887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C26FF5-433A-554D-4897-ECF3C0C0E975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15C2BD-9677-57C8-B679-2659F26E8D07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Docker,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Dockerfile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docker-compose 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7725B-7909-ABD4-FFB6-DE286F067C67}"/>
              </a:ext>
            </a:extLst>
          </p:cNvPr>
          <p:cNvSpPr txBox="1"/>
          <p:nvPr/>
        </p:nvSpPr>
        <p:spPr>
          <a:xfrm>
            <a:off x="431540" y="1420416"/>
            <a:ext cx="502355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800"/>
              </a:lnSpc>
            </a:pPr>
            <a:r>
              <a:rPr lang="vi-VN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- 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là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công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cụ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giúp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đóng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gói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cùng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môi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trường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(runtime,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thư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viện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dependencies...)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thành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container,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đảm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bảo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nhất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quán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trên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mọi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hệ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thống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mà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không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phụ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thuộc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vào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môi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trường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máy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chủ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1800"/>
              </a:lnSpc>
            </a:pPr>
            <a:endParaRPr lang="vi-VN" sz="1300" kern="2300" dirty="0"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  <a:p>
            <a:pPr lvl="0">
              <a:lnSpc>
                <a:spcPts val="1800"/>
              </a:lnSpc>
            </a:pP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Dockerfile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định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nghĩa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bước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build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:</a:t>
            </a:r>
          </a:p>
          <a:p>
            <a:pPr marL="742950" lvl="1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image node 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cài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đặt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dependencies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build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React (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npm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run build).</a:t>
            </a:r>
          </a:p>
          <a:p>
            <a:pPr marL="742950" lvl="1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image nginx 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serve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thư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mục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build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tĩnh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(/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dist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hoặc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/build).</a:t>
            </a:r>
          </a:p>
          <a:p>
            <a:pPr marL="742950" lvl="1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Thiết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lập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cấu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hình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Nginx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phục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vụ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kern="2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kern="2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SPA (Single Page Application).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79F4C-E6F1-495C-B1AF-41F50370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93" y="808348"/>
            <a:ext cx="3353268" cy="37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40930"/>
      </p:ext>
    </p:extLst>
  </p:cSld>
  <p:clrMapOvr>
    <a:masterClrMapping/>
  </p:clrMapOvr>
  <p:transition spd="med">
    <p:rand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B078D-4C94-490F-8777-DAEFC98B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03AB3-4C89-8EA6-4BF3-9A7D23148E8A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21E565-D6A4-4B1D-A131-5C9678AF94E9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Docker,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Dockerfile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docker-compose 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E72E7-B351-5EB9-2ED3-AFF460F26D4E}"/>
              </a:ext>
            </a:extLst>
          </p:cNvPr>
          <p:cNvSpPr txBox="1"/>
          <p:nvPr/>
        </p:nvSpPr>
        <p:spPr>
          <a:xfrm>
            <a:off x="539552" y="1598836"/>
            <a:ext cx="5023553" cy="26314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docker-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compose.yml</a:t>
            </a:r>
            <a:endParaRPr lang="en-US" sz="1300" dirty="0"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Định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nghĩa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service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map port 80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truy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cập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qua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trình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duyệt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Tự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động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build image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từ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Dockerfile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container.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Giúp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dễ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dàng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quản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lý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nhiều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container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nếu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mở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rộng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ví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backend, database).</a:t>
            </a:r>
          </a:p>
          <a:p>
            <a:pPr lvl="0">
              <a:lnSpc>
                <a:spcPts val="1800"/>
              </a:lnSpc>
            </a:pPr>
            <a:endParaRPr lang="vi-VN" sz="1300" kern="2300" dirty="0"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  <a:p>
            <a:pPr lvl="0">
              <a:lnSpc>
                <a:spcPts val="1800"/>
              </a:lnSpc>
            </a:pPr>
            <a:endParaRPr lang="vi-VN" sz="1300" kern="2300" dirty="0"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  <a:p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với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Docker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lệnh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docker-compose up 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build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chạy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container.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Ứng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dụng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có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thể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truy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cập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tại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 http://localhost </a:t>
            </a:r>
            <a:r>
              <a:rPr lang="en-US" sz="1300" dirty="0" err="1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hoặc</a:t>
            </a:r>
            <a:r>
              <a:rPr lang="en-US" sz="1300" dirty="0"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IP server.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FEEC6-0A5A-503B-D8A8-49526E0B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45" y="1024372"/>
            <a:ext cx="2900629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6028"/>
      </p:ext>
    </p:extLst>
  </p:cSld>
  <p:clrMapOvr>
    <a:masterClrMapping/>
  </p:clrMapOvr>
  <p:transition spd="med"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833B-61FD-8854-DA39-CBD009ED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DB6DD5-3ACF-8A62-229C-D62DA98F2039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0D3F8D-F823-69C3-CC3E-A966F2985F61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Github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B2B151-E1C1-8D46-C909-D98367B99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97" y="1601287"/>
            <a:ext cx="4564388" cy="2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-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công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cụ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quản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lý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phiên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bản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phân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phép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lưu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trữ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lịch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thay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đổi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mã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nguồn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tạo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nhánh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(branch)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để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thử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nghiệm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dễ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dàng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quay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về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các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phiên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bản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trước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-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GitHub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dịch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vụ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lưu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trữ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mây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giúp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“push”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“pull” code,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cũng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như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hợp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tác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qua pull request, issue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CI/CD.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-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Quy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trình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cơ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bản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: git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init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/clone →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sửa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code → git add + commit → git push → review &amp; merge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GitHub.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26BD4-6EA7-234D-E583-B2360ED6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1" y="1383866"/>
            <a:ext cx="4376266" cy="28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6898"/>
      </p:ext>
    </p:extLst>
  </p:cSld>
  <p:clrMapOvr>
    <a:masterClrMapping/>
  </p:clrMapOvr>
  <p:transition spd="med"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6DF2-B766-BCB3-7788-7AC30056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A28308-8606-479A-5E73-7D88C0517642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6FE44-145D-C3FF-AB70-FC05F93759F1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Github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F8DE4-DA35-B256-03A1-518398765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725778"/>
            <a:ext cx="7452320" cy="340856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81B0F5D-62BF-8CBD-6824-42276AECF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65" y="4300736"/>
            <a:ext cx="847294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Khởi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tạo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một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 repository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mới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trong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thư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mục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dự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của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.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Lệnh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init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sinh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ra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thư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mục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ẩn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.git,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sau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đó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bạn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đã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thêm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tất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cả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file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commit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lần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đầu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với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thông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điệp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“Backup” </a:t>
            </a:r>
          </a:p>
        </p:txBody>
      </p:sp>
    </p:spTree>
    <p:extLst>
      <p:ext uri="{BB962C8B-B14F-4D97-AF65-F5344CB8AC3E}">
        <p14:creationId xmlns:p14="http://schemas.microsoft.com/office/powerpoint/2010/main" val="3383802762"/>
      </p:ext>
    </p:extLst>
  </p:cSld>
  <p:clrMapOvr>
    <a:masterClrMapping/>
  </p:clrMapOvr>
  <p:transition spd="med"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03E0-40D5-B0FC-6F7D-80DD93BB2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5AC5C3-A03C-7FD1-C8E1-51097787CCFD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69CC2C-E320-F756-0A0E-0C5882A0B062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Github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F7C64-77EB-B288-5118-3D55905CD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8" y="806089"/>
            <a:ext cx="8550377" cy="3062599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F2115D7A-3E98-9A57-F2DC-298BC8B64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26" y="4011377"/>
            <a:ext cx="8490709" cy="65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 remote add origin &lt;URL&gt;: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kết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nối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repo local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với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trên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GitHub.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 push -u origin master --force: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đẩy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nhánh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master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lên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GitHub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và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thiết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lập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theo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dõi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cho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phép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ghi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đè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nếu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cần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673766"/>
      </p:ext>
    </p:extLst>
  </p:cSld>
  <p:clrMapOvr>
    <a:masterClrMapping/>
  </p:clrMapOvr>
  <p:transition spd="med"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DD07A-7ED1-0AE7-7BD7-E23B0947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08682-0EEC-4491-0391-9927DD50EF69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48D841-2881-987F-87C4-465FA8297213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Github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C2E6070-DD16-E6C1-93D8-69A14CF8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844" y="4414313"/>
            <a:ext cx="3780420" cy="36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Khởi động ứng dụng local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Noto Sans" panose="020B050204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689B5-8564-B9F8-FC5A-B2A80BC3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880357"/>
            <a:ext cx="5904656" cy="34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18022"/>
      </p:ext>
    </p:extLst>
  </p:cSld>
  <p:clrMapOvr>
    <a:masterClrMapping/>
  </p:clrMapOvr>
  <p:transition spd="med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824028" y="3007497"/>
            <a:ext cx="385242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41156" y="2419971"/>
            <a:ext cx="4161454" cy="640080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r>
              <a:rPr lang="en-US" altLang="vi-V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Do you have any question?</a:t>
            </a:r>
            <a:endParaRPr lang="vi-VN" altLang="vi-VN" sz="3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4C20A8E-CBAA-410D-9281-86A892803813}"/>
              </a:ext>
            </a:extLst>
          </p:cNvPr>
          <p:cNvSpPr txBox="1"/>
          <p:nvPr/>
        </p:nvSpPr>
        <p:spPr>
          <a:xfrm>
            <a:off x="4572000" y="1598144"/>
            <a:ext cx="2798864" cy="868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vi-VN" sz="3500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Thank You!</a:t>
            </a:r>
            <a:endParaRPr lang="zh-CN" altLang="en-US" sz="3500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40526D-CD47-403B-A336-16C73074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7" y="261158"/>
            <a:ext cx="4660687" cy="46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420123" y="1101290"/>
            <a:ext cx="582216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7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Thêm vào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vi-VN" altLang="vi-VN" sz="120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Từ</a:t>
            </a:r>
            <a:endParaRPr lang="en-US" altLang="zh-CN" sz="1200">
              <a:solidFill>
                <a:schemeClr val="bg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5552" y="196374"/>
            <a:ext cx="8550377" cy="380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75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Mục tiêu dự án</a:t>
            </a:r>
          </a:p>
        </p:txBody>
      </p:sp>
      <p:sp>
        <p:nvSpPr>
          <p:cNvPr id="2" name="圆角矩形 14"/>
          <p:cNvSpPr>
            <a:spLocks noChangeArrowheads="1"/>
          </p:cNvSpPr>
          <p:nvPr/>
        </p:nvSpPr>
        <p:spPr bwMode="auto">
          <a:xfrm>
            <a:off x="233894" y="859754"/>
            <a:ext cx="2940330" cy="358140"/>
          </a:xfrm>
          <a:custGeom>
            <a:avLst/>
            <a:gdLst>
              <a:gd name="T0" fmla="*/ 0 w 3960440"/>
              <a:gd name="T1" fmla="*/ 0 h 648072"/>
              <a:gd name="T2" fmla="*/ 3960440 w 3960440"/>
              <a:gd name="T3" fmla="*/ 648072 h 648072"/>
            </a:gdLst>
            <a:ahLst/>
            <a:cxnLst/>
            <a:rect l="T0" t="T1" r="T2" b="T3"/>
            <a:pathLst>
              <a:path w="3960440" h="648072">
                <a:moveTo>
                  <a:pt x="0" y="0"/>
                </a:moveTo>
                <a:lnTo>
                  <a:pt x="3636404" y="0"/>
                </a:lnTo>
                <a:cubicBezTo>
                  <a:pt x="3815364" y="0"/>
                  <a:pt x="3960440" y="145076"/>
                  <a:pt x="3960440" y="324036"/>
                </a:cubicBezTo>
                <a:cubicBezTo>
                  <a:pt x="3960440" y="502996"/>
                  <a:pt x="3815364" y="648072"/>
                  <a:pt x="3636404" y="648072"/>
                </a:cubicBezTo>
                <a:lnTo>
                  <a:pt x="0" y="6480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altLang="vi-VN" sz="14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Mục tiêu và ý tưởng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7655" y="1343025"/>
            <a:ext cx="736219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Mục tiêu của nhóm là xây dựng một ứng dụng web tra cứu thời tiết theo tên thành phố.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5265" y="2277110"/>
            <a:ext cx="84353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Người dùng chỉ cần nhập tên thành phố, ứng dụng sẽ hiển thị thông tin thời tiết hiện tại như: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05" y="3135630"/>
            <a:ext cx="1345565" cy="12827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19455" y="4516755"/>
            <a:ext cx="99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Nhiệt độ</a:t>
            </a: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3312160" y="2844165"/>
            <a:ext cx="1656715" cy="1669415"/>
          </a:xfrm>
          <a:prstGeom prst="rect">
            <a:avLst/>
          </a:prstGeom>
        </p:spPr>
      </p:pic>
      <p:sp>
        <p:nvSpPr>
          <p:cNvPr id="33" name="Text Box 32"/>
          <p:cNvSpPr txBox="1"/>
          <p:nvPr/>
        </p:nvSpPr>
        <p:spPr>
          <a:xfrm>
            <a:off x="3275965" y="4516755"/>
            <a:ext cx="2181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Tình trạng thời tiết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6336030" y="2752725"/>
            <a:ext cx="1803400" cy="169672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6120130" y="448119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Biểu tượng minh họa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2" grpId="0" animBg="1"/>
      <p:bldP spid="36" grpId="0"/>
      <p:bldP spid="38" grpId="0"/>
      <p:bldP spid="13" grpId="0"/>
      <p:bldP spid="33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68488" y="1807093"/>
            <a:ext cx="999512" cy="284759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vi-VN" altLang="vi-VN" sz="2000" b="1" dirty="0">
                <a:solidFill>
                  <a:schemeClr val="accent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Phần 2</a:t>
            </a:r>
            <a:endParaRPr lang="zh-CN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5400092" y="2816588"/>
            <a:ext cx="1368152" cy="368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React + TypeScript</a:t>
            </a:r>
            <a:endParaRPr lang="vi-VN" altLang="vi-VN" sz="1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804246" y="2816588"/>
            <a:ext cx="2160242" cy="368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TanStack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Query (React Query)</a:t>
            </a:r>
            <a:endParaRPr lang="vi-VN" altLang="vi-VN" sz="1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594EFD-5014-426A-8E66-BFC68297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3548" y="48318"/>
            <a:ext cx="5048452" cy="5048452"/>
          </a:xfrm>
          <a:prstGeom prst="rect">
            <a:avLst/>
          </a:prstGeom>
        </p:spPr>
      </p:pic>
      <p:grpSp>
        <p:nvGrpSpPr>
          <p:cNvPr id="12" name="Group 14">
            <a:extLst>
              <a:ext uri="{FF2B5EF4-FFF2-40B4-BE49-F238E27FC236}">
                <a16:creationId xmlns:a16="http://schemas.microsoft.com/office/drawing/2014/main" id="{C0DA4CBF-D484-DB12-1CD1-9B9B8C53174C}"/>
              </a:ext>
            </a:extLst>
          </p:cNvPr>
          <p:cNvGrpSpPr/>
          <p:nvPr/>
        </p:nvGrpSpPr>
        <p:grpSpPr>
          <a:xfrm>
            <a:off x="4733014" y="2274413"/>
            <a:ext cx="4070460" cy="542174"/>
            <a:chOff x="5349226" y="2010956"/>
            <a:chExt cx="4272984" cy="729742"/>
          </a:xfrm>
          <a:solidFill>
            <a:schemeClr val="accent1"/>
          </a:solidFill>
        </p:grpSpPr>
        <p:sp>
          <p:nvSpPr>
            <p:cNvPr id="13" name="燕尾形 18">
              <a:extLst>
                <a:ext uri="{FF2B5EF4-FFF2-40B4-BE49-F238E27FC236}">
                  <a16:creationId xmlns:a16="http://schemas.microsoft.com/office/drawing/2014/main" id="{0735EF2A-F945-EC0F-C17F-C2CB181CB725}"/>
                </a:ext>
              </a:extLst>
            </p:cNvPr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chemeClr val="bg1"/>
                </a:solidFill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40A960-8C3A-44B5-49B6-AFC8CAA35908}"/>
                </a:ext>
              </a:extLst>
            </p:cNvPr>
            <p:cNvSpPr txBox="1"/>
            <p:nvPr/>
          </p:nvSpPr>
          <p:spPr>
            <a:xfrm>
              <a:off x="6351857" y="2119117"/>
              <a:ext cx="2495392" cy="621581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lvl="0"/>
              <a:r>
                <a:rPr lang="en-US" altLang="vi-VN" sz="15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Công </a:t>
              </a:r>
              <a:r>
                <a:rPr lang="en-US" altLang="vi-VN" sz="15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Nghệ</a:t>
              </a:r>
              <a:r>
                <a:rPr lang="en-US" altLang="vi-VN" sz="15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Sử</a:t>
              </a:r>
              <a:r>
                <a:rPr lang="en-US" altLang="vi-VN" sz="1500" b="1" dirty="0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 </a:t>
              </a:r>
              <a:r>
                <a:rPr lang="en-US" altLang="vi-VN" sz="1500" b="1" dirty="0" err="1">
                  <a:solidFill>
                    <a:schemeClr val="bg1"/>
                  </a:solidFill>
                  <a:latin typeface="Segoe UI" panose="020B0502040204020203" pitchFamily="34" charset="0"/>
                  <a:ea typeface="Noto Sans"/>
                  <a:cs typeface="Segoe UI" panose="020B0502040204020203" pitchFamily="34" charset="0"/>
                  <a:sym typeface="Source Han Sans K Normal" panose="020B0400000000000000" pitchFamily="34" charset="-128"/>
                </a:rPr>
                <a:t>Dụng</a:t>
              </a:r>
              <a:endParaRPr lang="vi-VN" altLang="vi-VN" sz="1500" b="1" dirty="0">
                <a:solidFill>
                  <a:schemeClr val="bg1"/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2" name="文本框 7">
            <a:extLst>
              <a:ext uri="{FF2B5EF4-FFF2-40B4-BE49-F238E27FC236}">
                <a16:creationId xmlns:a16="http://schemas.microsoft.com/office/drawing/2014/main" id="{98D4876C-2E3A-7167-252B-1AB5543F8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092" y="3228331"/>
            <a:ext cx="1368152" cy="368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TailwindCSS</a:t>
            </a:r>
            <a:endParaRPr lang="vi-VN" altLang="vi-VN" sz="1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29CEFB13-1A84-D78A-9CCE-A426A80A2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683" y="3228331"/>
            <a:ext cx="1944217" cy="368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Vite</a:t>
            </a:r>
            <a:r>
              <a:rPr lang="vi-VN" sz="1000" dirty="0">
                <a:latin typeface="Segoe UI" panose="020B0502040204020203" pitchFamily="34" charset="0"/>
                <a:cs typeface="Segoe UI" panose="020B0502040204020203" pitchFamily="34" charset="0"/>
              </a:rPr>
              <a:t> +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  <a:endParaRPr lang="vi-VN" altLang="vi-VN" sz="1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Noto Sans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01"/>
          <p:cNvGrpSpPr/>
          <p:nvPr/>
        </p:nvGrpSpPr>
        <p:grpSpPr>
          <a:xfrm>
            <a:off x="2768652" y="1620224"/>
            <a:ext cx="1122552" cy="1011432"/>
            <a:chOff x="3913901" y="5865040"/>
            <a:chExt cx="3322518" cy="1730427"/>
          </a:xfrm>
        </p:grpSpPr>
        <p:cxnSp>
          <p:nvCxnSpPr>
            <p:cNvPr id="38" name="直接连接符 84"/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弧形 85"/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40" name="Group 104"/>
          <p:cNvGrpSpPr/>
          <p:nvPr/>
        </p:nvGrpSpPr>
        <p:grpSpPr>
          <a:xfrm>
            <a:off x="930708" y="1652764"/>
            <a:ext cx="1074241" cy="934199"/>
            <a:chOff x="3913901" y="5865040"/>
            <a:chExt cx="3322518" cy="1730427"/>
          </a:xfrm>
        </p:grpSpPr>
        <p:cxnSp>
          <p:nvCxnSpPr>
            <p:cNvPr id="41" name="直接连接符 84"/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弧形 85"/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sp>
        <p:nvSpPr>
          <p:cNvPr id="49" name="TextBox 24"/>
          <p:cNvSpPr txBox="1"/>
          <p:nvPr/>
        </p:nvSpPr>
        <p:spPr>
          <a:xfrm>
            <a:off x="226783" y="2963072"/>
            <a:ext cx="1302023" cy="219606"/>
          </a:xfrm>
          <a:prstGeom prst="rect">
            <a:avLst/>
          </a:prstGeom>
          <a:noFill/>
        </p:spPr>
        <p:txBody>
          <a:bodyPr wrap="none" lIns="65032" tIns="32516" rIns="65032" bIns="32516" rtlCol="0">
            <a:normAutofit/>
          </a:bodyPr>
          <a:lstStyle/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React + TypeScript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190421" y="2940040"/>
            <a:ext cx="1110517" cy="448412"/>
          </a:xfrm>
          <a:prstGeom prst="rect">
            <a:avLst/>
          </a:prstGeom>
          <a:noFill/>
        </p:spPr>
        <p:txBody>
          <a:bodyPr wrap="none" lIns="65032" tIns="32516" rIns="65032" bIns="32516" rtlCol="0">
            <a:normAutofit/>
          </a:bodyPr>
          <a:lstStyle/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TanStack Query</a:t>
            </a:r>
          </a:p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(React Query)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4063193" y="2952224"/>
            <a:ext cx="1043685" cy="219606"/>
          </a:xfrm>
          <a:prstGeom prst="rect">
            <a:avLst/>
          </a:prstGeom>
          <a:noFill/>
        </p:spPr>
        <p:txBody>
          <a:bodyPr wrap="none" lIns="65032" tIns="32516" rIns="65032" bIns="32516" rtlCol="0">
            <a:normAutofit/>
          </a:bodyPr>
          <a:lstStyle/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TailwindCSS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5907579" y="2957561"/>
            <a:ext cx="1043685" cy="219606"/>
          </a:xfrm>
          <a:prstGeom prst="rect">
            <a:avLst/>
          </a:prstGeom>
          <a:noFill/>
        </p:spPr>
        <p:txBody>
          <a:bodyPr wrap="none" lIns="65032" tIns="32516" rIns="65032" bIns="32516" rtlCol="0">
            <a:normAutofit/>
          </a:bodyPr>
          <a:lstStyle/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Vite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7798143" y="2921432"/>
            <a:ext cx="1043685" cy="219606"/>
          </a:xfrm>
          <a:prstGeom prst="rect">
            <a:avLst/>
          </a:prstGeom>
          <a:noFill/>
        </p:spPr>
        <p:txBody>
          <a:bodyPr wrap="none" lIns="65032" tIns="32516" rIns="65032" bIns="32516" rtlCol="0">
            <a:normAutofit/>
          </a:bodyPr>
          <a:lstStyle/>
          <a:p>
            <a:pPr algn="ctr"/>
            <a:r>
              <a:rPr lang="vi-VN" altLang="vi-V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Noto Sans"/>
                <a:cs typeface="Segoe UI" panose="020B0502040204020203" pitchFamily="34" charset="0"/>
                <a:sym typeface="Source Han Sans K Normal" panose="020B0400000000000000" pitchFamily="34" charset="-128"/>
              </a:rPr>
              <a:t>Docker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ource Han Sans K Normal" panose="020B0400000000000000" pitchFamily="34" charset="-128"/>
              <a:cs typeface="Segoe UI" panose="020B0502040204020203" pitchFamily="34" charset="0"/>
              <a:sym typeface="Source Han Sans K Normal" panose="020B0400000000000000" pitchFamily="34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8383C5-D560-FA14-B455-9D64AD5F271D}"/>
              </a:ext>
            </a:extLst>
          </p:cNvPr>
          <p:cNvSpPr txBox="1"/>
          <p:nvPr/>
        </p:nvSpPr>
        <p:spPr>
          <a:xfrm>
            <a:off x="258097" y="199549"/>
            <a:ext cx="8550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accent2"/>
                </a:solidFill>
                <a:latin typeface="Segoe UI" panose="020B0502040204020203" pitchFamily="34" charset="0"/>
                <a:ea typeface="Noto Sans" panose="020B0502040504020204" pitchFamily="34" charset="0"/>
                <a:cs typeface="Segoe UI" panose="020B0502040204020203" pitchFamily="34" charset="0"/>
              </a:rPr>
              <a:t>Công nghệ sử dụng trong dự án</a:t>
            </a:r>
            <a:endParaRPr lang="en-US" sz="1875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088BAE9-2E2D-BCB7-2E8D-AAF93FC04A9A}"/>
              </a:ext>
            </a:extLst>
          </p:cNvPr>
          <p:cNvCxnSpPr>
            <a:cxnSpLocks/>
          </p:cNvCxnSpPr>
          <p:nvPr/>
        </p:nvCxnSpPr>
        <p:spPr>
          <a:xfrm>
            <a:off x="335526" y="671846"/>
            <a:ext cx="84729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104">
            <a:extLst>
              <a:ext uri="{FF2B5EF4-FFF2-40B4-BE49-F238E27FC236}">
                <a16:creationId xmlns:a16="http://schemas.microsoft.com/office/drawing/2014/main" id="{A3518913-B593-349D-4EE7-51E19D71E5A1}"/>
              </a:ext>
            </a:extLst>
          </p:cNvPr>
          <p:cNvGrpSpPr/>
          <p:nvPr/>
        </p:nvGrpSpPr>
        <p:grpSpPr>
          <a:xfrm>
            <a:off x="4698252" y="1659777"/>
            <a:ext cx="1074241" cy="934199"/>
            <a:chOff x="3913901" y="5865040"/>
            <a:chExt cx="3322518" cy="1730427"/>
          </a:xfrm>
        </p:grpSpPr>
        <p:cxnSp>
          <p:nvCxnSpPr>
            <p:cNvPr id="71" name="直接连接符 84">
              <a:extLst>
                <a:ext uri="{FF2B5EF4-FFF2-40B4-BE49-F238E27FC236}">
                  <a16:creationId xmlns:a16="http://schemas.microsoft.com/office/drawing/2014/main" id="{58E6B229-4FFE-D1DA-6FAD-D61E809481DC}"/>
                </a:ext>
              </a:extLst>
            </p:cNvPr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弧形 85">
              <a:extLst>
                <a:ext uri="{FF2B5EF4-FFF2-40B4-BE49-F238E27FC236}">
                  <a16:creationId xmlns:a16="http://schemas.microsoft.com/office/drawing/2014/main" id="{4B06E1DB-366C-5F06-54A1-5B74BA8567A9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 dirty="0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78" name="Group 101">
            <a:extLst>
              <a:ext uri="{FF2B5EF4-FFF2-40B4-BE49-F238E27FC236}">
                <a16:creationId xmlns:a16="http://schemas.microsoft.com/office/drawing/2014/main" id="{1EA613B4-16B0-E3B1-85C5-F9F6D5107FE7}"/>
              </a:ext>
            </a:extLst>
          </p:cNvPr>
          <p:cNvGrpSpPr/>
          <p:nvPr/>
        </p:nvGrpSpPr>
        <p:grpSpPr>
          <a:xfrm>
            <a:off x="6489209" y="1628420"/>
            <a:ext cx="1122552" cy="1011432"/>
            <a:chOff x="3913901" y="5865040"/>
            <a:chExt cx="3322518" cy="1730427"/>
          </a:xfrm>
        </p:grpSpPr>
        <p:cxnSp>
          <p:nvCxnSpPr>
            <p:cNvPr id="79" name="直接连接符 84">
              <a:extLst>
                <a:ext uri="{FF2B5EF4-FFF2-40B4-BE49-F238E27FC236}">
                  <a16:creationId xmlns:a16="http://schemas.microsoft.com/office/drawing/2014/main" id="{2611FB3B-ADBC-E97D-DAE9-424A460DA85C}"/>
                </a:ext>
              </a:extLst>
            </p:cNvPr>
            <p:cNvCxnSpPr/>
            <p:nvPr/>
          </p:nvCxnSpPr>
          <p:spPr>
            <a:xfrm flipV="1">
              <a:off x="5664989" y="6731856"/>
              <a:ext cx="1571430" cy="1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弧形 85">
              <a:extLst>
                <a:ext uri="{FF2B5EF4-FFF2-40B4-BE49-F238E27FC236}">
                  <a16:creationId xmlns:a16="http://schemas.microsoft.com/office/drawing/2014/main" id="{BF0625B4-810B-A9D7-6359-98FDD4E5550C}"/>
                </a:ext>
              </a:extLst>
            </p:cNvPr>
            <p:cNvSpPr/>
            <p:nvPr/>
          </p:nvSpPr>
          <p:spPr>
            <a:xfrm rot="16200000">
              <a:off x="3913901" y="5865040"/>
              <a:ext cx="1730427" cy="1730428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2CAF45-CD8B-0530-27FF-4D78FD5099E3}"/>
              </a:ext>
            </a:extLst>
          </p:cNvPr>
          <p:cNvGrpSpPr/>
          <p:nvPr/>
        </p:nvGrpSpPr>
        <p:grpSpPr>
          <a:xfrm>
            <a:off x="190719" y="1495390"/>
            <a:ext cx="1283047" cy="1267045"/>
            <a:chOff x="190719" y="1495390"/>
            <a:chExt cx="1283047" cy="1267045"/>
          </a:xfrm>
        </p:grpSpPr>
        <p:sp>
          <p:nvSpPr>
            <p:cNvPr id="17" name="Oval 81"/>
            <p:cNvSpPr/>
            <p:nvPr/>
          </p:nvSpPr>
          <p:spPr>
            <a:xfrm rot="21316916">
              <a:off x="190719" y="1495390"/>
              <a:ext cx="1283047" cy="1267045"/>
            </a:xfrm>
            <a:prstGeom prst="ellipse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703" tIns="57852" rIns="115703" bIns="57852" rtlCol="0" anchor="ctr"/>
            <a:lstStyle/>
            <a:p>
              <a:pPr algn="ctr"/>
              <a:endParaRPr lang="bg-BG">
                <a:latin typeface="Segoe UI" panose="020B0502040204020203" pitchFamily="34" charset="0"/>
                <a:ea typeface="Source Han Sans K Normal" panose="020B0400000000000000" pitchFamily="34" charset="-128"/>
                <a:cs typeface="Segoe UI" panose="020B0502040204020203" pitchFamily="34" charset="0"/>
                <a:sym typeface="Source Han Sans K Normal" panose="020B0400000000000000" pitchFamily="34" charset="-128"/>
              </a:endParaRPr>
            </a:p>
          </p:txBody>
        </p:sp>
        <p:pic>
          <p:nvPicPr>
            <p:cNvPr id="82" name="Picture 81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2309C777-2696-E358-0F55-A44046AC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3451" t="13356" r="11231" b="15529"/>
            <a:stretch/>
          </p:blipFill>
          <p:spPr>
            <a:xfrm>
              <a:off x="335526" y="1652765"/>
              <a:ext cx="989426" cy="9342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553983-C28C-AA54-54DC-0461780B9024}"/>
              </a:ext>
            </a:extLst>
          </p:cNvPr>
          <p:cNvGrpSpPr/>
          <p:nvPr/>
        </p:nvGrpSpPr>
        <p:grpSpPr>
          <a:xfrm>
            <a:off x="1985083" y="1470932"/>
            <a:ext cx="1383089" cy="1348285"/>
            <a:chOff x="1985083" y="1470932"/>
            <a:chExt cx="1383089" cy="1348285"/>
          </a:xfrm>
        </p:grpSpPr>
        <p:grpSp>
          <p:nvGrpSpPr>
            <p:cNvPr id="30" name="Group 57"/>
            <p:cNvGrpSpPr/>
            <p:nvPr/>
          </p:nvGrpSpPr>
          <p:grpSpPr>
            <a:xfrm rot="21316916">
              <a:off x="1985083" y="1470932"/>
              <a:ext cx="1383089" cy="1348285"/>
              <a:chOff x="5013110" y="5059616"/>
              <a:chExt cx="3378533" cy="3379413"/>
            </a:xfrm>
          </p:grpSpPr>
          <p:sp>
            <p:nvSpPr>
              <p:cNvPr id="32" name="Oval 59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33" name="Oval 60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  <p:pic>
          <p:nvPicPr>
            <p:cNvPr id="84" name="Picture 83" descr="A red and yellow atom with a hexagon in center&#10;&#10;AI-generated content may be incorrect.">
              <a:extLst>
                <a:ext uri="{FF2B5EF4-FFF2-40B4-BE49-F238E27FC236}">
                  <a16:creationId xmlns:a16="http://schemas.microsoft.com/office/drawing/2014/main" id="{3CC0BB66-E687-406F-1386-CDF2BB2D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434" y="1628421"/>
              <a:ext cx="1132384" cy="113238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566C6A4-3485-EDC1-1A68-497C6685EB65}"/>
              </a:ext>
            </a:extLst>
          </p:cNvPr>
          <p:cNvGrpSpPr/>
          <p:nvPr/>
        </p:nvGrpSpPr>
        <p:grpSpPr>
          <a:xfrm>
            <a:off x="5543705" y="1459994"/>
            <a:ext cx="1771434" cy="1348285"/>
            <a:chOff x="5543705" y="1459994"/>
            <a:chExt cx="1771434" cy="1348285"/>
          </a:xfrm>
        </p:grpSpPr>
        <p:grpSp>
          <p:nvGrpSpPr>
            <p:cNvPr id="66" name="Group 57">
              <a:extLst>
                <a:ext uri="{FF2B5EF4-FFF2-40B4-BE49-F238E27FC236}">
                  <a16:creationId xmlns:a16="http://schemas.microsoft.com/office/drawing/2014/main" id="{DD555C60-107E-2259-876A-603AC167669F}"/>
                </a:ext>
              </a:extLst>
            </p:cNvPr>
            <p:cNvGrpSpPr/>
            <p:nvPr/>
          </p:nvGrpSpPr>
          <p:grpSpPr>
            <a:xfrm rot="21316916">
              <a:off x="5707022" y="1459994"/>
              <a:ext cx="1383089" cy="1348285"/>
              <a:chOff x="5013110" y="5059616"/>
              <a:chExt cx="3378533" cy="3379413"/>
            </a:xfrm>
          </p:grpSpPr>
          <p:sp>
            <p:nvSpPr>
              <p:cNvPr id="68" name="Oval 59">
                <a:extLst>
                  <a:ext uri="{FF2B5EF4-FFF2-40B4-BE49-F238E27FC236}">
                    <a16:creationId xmlns:a16="http://schemas.microsoft.com/office/drawing/2014/main" id="{395351A1-EAEE-D405-0950-26C0BB981D64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69" name="Oval 60">
                <a:extLst>
                  <a:ext uri="{FF2B5EF4-FFF2-40B4-BE49-F238E27FC236}">
                    <a16:creationId xmlns:a16="http://schemas.microsoft.com/office/drawing/2014/main" id="{ED97BE1E-AA60-E67C-4683-279731DDDEAA}"/>
                  </a:ext>
                </a:extLst>
              </p:cNvPr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 dirty="0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  <p:pic>
          <p:nvPicPr>
            <p:cNvPr id="86" name="Picture 85" descr="A logo with a lightning bolt&#10;&#10;AI-generated content may be incorrect.">
              <a:extLst>
                <a:ext uri="{FF2B5EF4-FFF2-40B4-BE49-F238E27FC236}">
                  <a16:creationId xmlns:a16="http://schemas.microsoft.com/office/drawing/2014/main" id="{B1688493-8C00-4CF5-6F2B-B79293E0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4108"/>
            <a:stretch/>
          </p:blipFill>
          <p:spPr>
            <a:xfrm>
              <a:off x="5543705" y="1697730"/>
              <a:ext cx="1771434" cy="8962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3A9B34-09DF-4276-D678-35F5462DDB4F}"/>
              </a:ext>
            </a:extLst>
          </p:cNvPr>
          <p:cNvGrpSpPr/>
          <p:nvPr/>
        </p:nvGrpSpPr>
        <p:grpSpPr>
          <a:xfrm>
            <a:off x="3838632" y="1486341"/>
            <a:ext cx="1386934" cy="1267045"/>
            <a:chOff x="3838632" y="1486341"/>
            <a:chExt cx="1386934" cy="1267045"/>
          </a:xfrm>
        </p:grpSpPr>
        <p:grpSp>
          <p:nvGrpSpPr>
            <p:cNvPr id="61" name="Group 78">
              <a:extLst>
                <a:ext uri="{FF2B5EF4-FFF2-40B4-BE49-F238E27FC236}">
                  <a16:creationId xmlns:a16="http://schemas.microsoft.com/office/drawing/2014/main" id="{64238259-95E5-15B8-8AFF-D9F55BCF8677}"/>
                </a:ext>
              </a:extLst>
            </p:cNvPr>
            <p:cNvGrpSpPr/>
            <p:nvPr/>
          </p:nvGrpSpPr>
          <p:grpSpPr>
            <a:xfrm rot="21316916">
              <a:off x="3838632" y="1486341"/>
              <a:ext cx="1386934" cy="1267045"/>
              <a:chOff x="5013110" y="5059616"/>
              <a:chExt cx="3378533" cy="3379413"/>
            </a:xfrm>
          </p:grpSpPr>
          <p:sp>
            <p:nvSpPr>
              <p:cNvPr id="63" name="Oval 81">
                <a:extLst>
                  <a:ext uri="{FF2B5EF4-FFF2-40B4-BE49-F238E27FC236}">
                    <a16:creationId xmlns:a16="http://schemas.microsoft.com/office/drawing/2014/main" id="{71C8D1CE-94ED-AEE1-14F4-8C181240BD0D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64" name="Oval 82">
                <a:extLst>
                  <a:ext uri="{FF2B5EF4-FFF2-40B4-BE49-F238E27FC236}">
                    <a16:creationId xmlns:a16="http://schemas.microsoft.com/office/drawing/2014/main" id="{E63A2D79-9983-90C2-A924-23E898E812C8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  <p:pic>
          <p:nvPicPr>
            <p:cNvPr id="88" name="Picture 87" descr="A blue waves on a black background&#10;&#10;AI-generated content may be incorrect.">
              <a:extLst>
                <a:ext uri="{FF2B5EF4-FFF2-40B4-BE49-F238E27FC236}">
                  <a16:creationId xmlns:a16="http://schemas.microsoft.com/office/drawing/2014/main" id="{C2730CF0-C5C9-2B60-60D1-A08D792C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6341" y="1488096"/>
              <a:ext cx="1225257" cy="12252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BDC677-26BC-05E0-3CDA-D590210A6A84}"/>
              </a:ext>
            </a:extLst>
          </p:cNvPr>
          <p:cNvGrpSpPr/>
          <p:nvPr/>
        </p:nvGrpSpPr>
        <p:grpSpPr>
          <a:xfrm>
            <a:off x="7581469" y="1462616"/>
            <a:ext cx="1386934" cy="1267045"/>
            <a:chOff x="7581469" y="1462616"/>
            <a:chExt cx="1386934" cy="1267045"/>
          </a:xfrm>
        </p:grpSpPr>
        <p:grpSp>
          <p:nvGrpSpPr>
            <p:cNvPr id="74" name="Group 78">
              <a:extLst>
                <a:ext uri="{FF2B5EF4-FFF2-40B4-BE49-F238E27FC236}">
                  <a16:creationId xmlns:a16="http://schemas.microsoft.com/office/drawing/2014/main" id="{9BA282B4-A6A9-FBA2-FADF-F9490E31EE7C}"/>
                </a:ext>
              </a:extLst>
            </p:cNvPr>
            <p:cNvGrpSpPr/>
            <p:nvPr/>
          </p:nvGrpSpPr>
          <p:grpSpPr>
            <a:xfrm rot="21316916">
              <a:off x="7581469" y="1462616"/>
              <a:ext cx="1386934" cy="1267045"/>
              <a:chOff x="5013110" y="5059616"/>
              <a:chExt cx="3378533" cy="3379413"/>
            </a:xfrm>
          </p:grpSpPr>
          <p:sp>
            <p:nvSpPr>
              <p:cNvPr id="76" name="Oval 81">
                <a:extLst>
                  <a:ext uri="{FF2B5EF4-FFF2-40B4-BE49-F238E27FC236}">
                    <a16:creationId xmlns:a16="http://schemas.microsoft.com/office/drawing/2014/main" id="{2E2A0994-55E7-2F16-B2B5-DC3EAD02A056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  <p:sp>
            <p:nvSpPr>
              <p:cNvPr id="77" name="Oval 82">
                <a:extLst>
                  <a:ext uri="{FF2B5EF4-FFF2-40B4-BE49-F238E27FC236}">
                    <a16:creationId xmlns:a16="http://schemas.microsoft.com/office/drawing/2014/main" id="{C10DF0FB-B9A0-FE02-B0E7-7D77DDEC81F4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703" tIns="57852" rIns="115703" bIns="57852" rtlCol="0" anchor="ctr"/>
              <a:lstStyle/>
              <a:p>
                <a:pPr algn="ctr"/>
                <a:endParaRPr lang="bg-BG" dirty="0">
                  <a:latin typeface="Segoe UI" panose="020B0502040204020203" pitchFamily="34" charset="0"/>
                  <a:ea typeface="Source Han Sans K Normal" panose="020B0400000000000000" pitchFamily="34" charset="-128"/>
                  <a:cs typeface="Segoe UI" panose="020B0502040204020203" pitchFamily="34" charset="0"/>
                  <a:sym typeface="Source Han Sans K Normal" panose="020B0400000000000000" pitchFamily="34" charset="-128"/>
                </a:endParaRPr>
              </a:p>
            </p:txBody>
          </p:sp>
        </p:grpSp>
        <p:pic>
          <p:nvPicPr>
            <p:cNvPr id="90" name="Picture 89" descr="A blue whale with boxes on it&#10;&#10;AI-generated content may be incorrect.">
              <a:extLst>
                <a:ext uri="{FF2B5EF4-FFF2-40B4-BE49-F238E27FC236}">
                  <a16:creationId xmlns:a16="http://schemas.microsoft.com/office/drawing/2014/main" id="{E7292AFE-124F-C0F7-D6D4-4CB7C225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0898" y="1563251"/>
              <a:ext cx="1076602" cy="1076602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FFF3BF7-8DD4-EAF0-0BDC-2D3D0B359B55}"/>
              </a:ext>
            </a:extLst>
          </p:cNvPr>
          <p:cNvSpPr txBox="1"/>
          <p:nvPr/>
        </p:nvSpPr>
        <p:spPr>
          <a:xfrm>
            <a:off x="65894" y="3298967"/>
            <a:ext cx="1532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đại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, an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toàn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kiểu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tĩnh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664F889-45C5-9B94-28EE-4B28EF6895B9}"/>
              </a:ext>
            </a:extLst>
          </p:cNvPr>
          <p:cNvSpPr txBox="1"/>
          <p:nvPr/>
        </p:nvSpPr>
        <p:spPr>
          <a:xfrm>
            <a:off x="1984352" y="3295525"/>
            <a:ext cx="1532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gọi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API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xử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bất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bộ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B95C24E-1991-CA3E-708E-5EC9578EFFE2}"/>
              </a:ext>
            </a:extLst>
          </p:cNvPr>
          <p:cNvSpPr txBox="1"/>
          <p:nvPr/>
        </p:nvSpPr>
        <p:spPr>
          <a:xfrm>
            <a:off x="3818687" y="3286021"/>
            <a:ext cx="1532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chóng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C67615F-5466-D464-B0CA-AED2CE013910}"/>
              </a:ext>
            </a:extLst>
          </p:cNvPr>
          <p:cNvSpPr txBox="1"/>
          <p:nvPr/>
        </p:nvSpPr>
        <p:spPr>
          <a:xfrm>
            <a:off x="5722861" y="3276445"/>
            <a:ext cx="1532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cụ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build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cao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728961-E0C4-FF33-ED26-BE028F44F3A8}"/>
              </a:ext>
            </a:extLst>
          </p:cNvPr>
          <p:cNvSpPr txBox="1"/>
          <p:nvPr/>
        </p:nvSpPr>
        <p:spPr>
          <a:xfrm>
            <a:off x="7508587" y="3269452"/>
            <a:ext cx="1532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200" dirty="0">
                <a:latin typeface="Segoe UI" panose="020B0502040204020203" pitchFamily="34" charset="0"/>
                <a:cs typeface="Segoe UI" panose="020B0502040204020203" pitchFamily="34" charset="0"/>
              </a:rPr>
              <a:t>Đóng gói và triển khai ứng dụng nhất quán trên mọi môi trường.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3" grpId="0"/>
      <p:bldP spid="55" grpId="0"/>
      <p:bldP spid="57" grpId="0"/>
      <p:bldP spid="92" grpId="0"/>
      <p:bldP spid="93" grpId="0"/>
      <p:bldP spid="95" grpId="0"/>
      <p:bldP spid="96" grpId="0"/>
      <p:bldP spid="9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0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06"/>
  <p:tag name="KSO_WM_SLIDE_TYPE" val="text"/>
  <p:tag name="KSO_WM_SLIDE_SUBTYPE" val="picTxt"/>
  <p:tag name="KSO_WM_SLIDE_SIZE" val="348.85*242.3"/>
  <p:tag name="KSO_WM_SLIDE_POSITION" val="78.2*225.1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06_1*a*1"/>
  <p:tag name="KSO_WM_TEMPLATE_CATEGORY" val="custom"/>
  <p:tag name="KSO_WM_TEMPLATE_INDEX" val="20238206"/>
  <p:tag name="KSO_WM_UNIT_LAYERLEVEL" val="1"/>
  <p:tag name="KSO_WM_TAG_VERSION" val="3.0"/>
  <p:tag name="KSO_WM_BEAUTIFY_FLAG" val="#wm#"/>
  <p:tag name="KSO_WM_DIAGRAM_GROUP_CODE" val="l1-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06_1*i*1"/>
  <p:tag name="KSO_WM_TEMPLATE_CATEGORY" val="custom"/>
  <p:tag name="KSO_WM_TEMPLATE_INDEX" val="20238206"/>
  <p:tag name="KSO_WM_UNIT_LAYERLEVEL" val="1"/>
  <p:tag name="KSO_WM_TAG_VERSION" val="3.0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06_1*i*2"/>
  <p:tag name="KSO_WM_TEMPLATE_CATEGORY" val="custom"/>
  <p:tag name="KSO_WM_TEMPLATE_INDEX" val="20238206"/>
  <p:tag name="KSO_WM_UNIT_LAYERLEVEL" val="1"/>
  <p:tag name="KSO_WM_TAG_VERSION" val="3.0"/>
  <p:tag name="KSO_WM_UNIT_FILL_FORE_SCHEMECOLOR_INDEX" val="14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8206_1*i*3"/>
  <p:tag name="KSO_WM_TEMPLATE_CATEGORY" val="custom"/>
  <p:tag name="KSO_WM_TEMPLATE_INDEX" val="20238206"/>
  <p:tag name="KSO_WM_UNIT_LAYERLEVEL" val="1"/>
  <p:tag name="KSO_WM_TAG_VERSION" val="3.0"/>
  <p:tag name="KSO_WM_UNIT_FILL_FORE_SCHEMECOLOR_INDEX" val="14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8206_1*i*4"/>
  <p:tag name="KSO_WM_TEMPLATE_CATEGORY" val="custom"/>
  <p:tag name="KSO_WM_TEMPLATE_INDEX" val="20238206"/>
  <p:tag name="KSO_WM_UNIT_LAYERLEVEL" val="1"/>
  <p:tag name="KSO_WM_TAG_VERSION" val="3.0"/>
  <p:tag name="KSO_WM_UNIT_FILL_FORE_SCHEMECOLOR_INDEX" val="14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402.5,&quot;left&quot;:15.06252548578218,&quot;top&quot;:44.537519685039385,&quot;width&quot;:348.8500671386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16_1*l_h_a*1_1_1"/>
  <p:tag name="KSO_WM_TEMPLATE_CATEGORY" val="diagram"/>
  <p:tag name="KSO_WM_TEMPLATE_INDEX" val="20237916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402.5,&quot;left&quot;:15.06252548578218,&quot;top&quot;:44.537519685039385,&quot;width&quot;:348.850067138671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16_1*l_h_f*1_1_1"/>
  <p:tag name="KSO_WM_TEMPLATE_CATEGORY" val="diagram"/>
  <p:tag name="KSO_WM_TEMPLATE_INDEX" val="20237916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13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6298"/>
      </a:accent1>
      <a:accent2>
        <a:srgbClr val="5D89B5"/>
      </a:accent2>
      <a:accent3>
        <a:srgbClr val="276298"/>
      </a:accent3>
      <a:accent4>
        <a:srgbClr val="5D89B5"/>
      </a:accent4>
      <a:accent5>
        <a:srgbClr val="276298"/>
      </a:accent5>
      <a:accent6>
        <a:srgbClr val="5D89B5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3011</Words>
  <Application>Microsoft Office PowerPoint</Application>
  <PresentationFormat>Custom</PresentationFormat>
  <Paragraphs>420</Paragraphs>
  <Slides>66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Lato Hairline</vt:lpstr>
      <vt:lpstr>Lato Light</vt:lpstr>
      <vt:lpstr>Lato Regular</vt:lpstr>
      <vt:lpstr>Noto Sans</vt:lpstr>
      <vt:lpstr>Segoe UI</vt:lpstr>
      <vt:lpstr>Wingdings</vt:lpstr>
      <vt:lpstr>Office 主题</vt:lpstr>
      <vt:lpstr>PowerPoint Presentation</vt:lpstr>
      <vt:lpstr>PowerPoint Presentation</vt:lpstr>
      <vt:lpstr>PowerPoint Presentation</vt:lpstr>
      <vt:lpstr>TanStack Query Weather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Tổng quan Giao diện Thời tiết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Hiển thị thời tiết hiện tại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Duy Trần</cp:lastModifiedBy>
  <cp:revision>184</cp:revision>
  <dcterms:created xsi:type="dcterms:W3CDTF">2017-06-16T01:06:50Z</dcterms:created>
  <dcterms:modified xsi:type="dcterms:W3CDTF">2025-05-20T08:29:24Z</dcterms:modified>
</cp:coreProperties>
</file>